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301" r:id="rId2"/>
    <p:sldId id="278" r:id="rId3"/>
    <p:sldId id="329" r:id="rId4"/>
    <p:sldId id="346" r:id="rId5"/>
    <p:sldId id="347" r:id="rId6"/>
    <p:sldId id="354" r:id="rId7"/>
    <p:sldId id="355" r:id="rId8"/>
    <p:sldId id="321" r:id="rId9"/>
    <p:sldId id="322" r:id="rId10"/>
    <p:sldId id="340" r:id="rId11"/>
    <p:sldId id="341" r:id="rId12"/>
    <p:sldId id="323" r:id="rId13"/>
    <p:sldId id="356" r:id="rId14"/>
    <p:sldId id="279" r:id="rId15"/>
    <p:sldId id="334" r:id="rId16"/>
    <p:sldId id="358" r:id="rId17"/>
    <p:sldId id="357" r:id="rId18"/>
    <p:sldId id="324" r:id="rId19"/>
    <p:sldId id="350" r:id="rId20"/>
    <p:sldId id="342" r:id="rId21"/>
    <p:sldId id="325" r:id="rId22"/>
    <p:sldId id="349" r:id="rId23"/>
    <p:sldId id="326" r:id="rId24"/>
    <p:sldId id="327" r:id="rId25"/>
    <p:sldId id="351" r:id="rId26"/>
    <p:sldId id="352" r:id="rId27"/>
    <p:sldId id="359" r:id="rId28"/>
    <p:sldId id="353" r:id="rId29"/>
    <p:sldId id="345" r:id="rId30"/>
    <p:sldId id="328" r:id="rId31"/>
    <p:sldId id="344" r:id="rId32"/>
    <p:sldId id="300" r:id="rId33"/>
    <p:sldId id="318" r:id="rId34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buChar char="•"/>
      <a:defRPr kern="1200">
        <a:solidFill>
          <a:srgbClr val="003893"/>
        </a:solidFill>
        <a:latin typeface="Arial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buChar char="•"/>
      <a:defRPr kern="1200">
        <a:solidFill>
          <a:srgbClr val="003893"/>
        </a:solidFill>
        <a:latin typeface="Arial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buChar char="•"/>
      <a:defRPr kern="1200">
        <a:solidFill>
          <a:srgbClr val="003893"/>
        </a:solidFill>
        <a:latin typeface="Arial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buChar char="•"/>
      <a:defRPr kern="1200">
        <a:solidFill>
          <a:srgbClr val="003893"/>
        </a:solidFill>
        <a:latin typeface="Arial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buChar char="•"/>
      <a:defRPr kern="1200">
        <a:solidFill>
          <a:srgbClr val="003893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rgbClr val="003893"/>
        </a:solidFill>
        <a:latin typeface="Arial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rgbClr val="003893"/>
        </a:solidFill>
        <a:latin typeface="Arial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rgbClr val="003893"/>
        </a:solidFill>
        <a:latin typeface="Arial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rgbClr val="003893"/>
        </a:solidFill>
        <a:latin typeface="Arial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2C6"/>
    <a:srgbClr val="003893"/>
    <a:srgbClr val="EAF3F7"/>
    <a:srgbClr val="E9EDF2"/>
    <a:srgbClr val="EDF8F9"/>
    <a:srgbClr val="EDF8F6"/>
    <a:srgbClr val="F5FAEF"/>
    <a:srgbClr val="EDF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373" autoAdjust="0"/>
  </p:normalViewPr>
  <p:slideViewPr>
    <p:cSldViewPr snapToGrid="0">
      <p:cViewPr varScale="1">
        <p:scale>
          <a:sx n="90" d="100"/>
          <a:sy n="90" d="100"/>
        </p:scale>
        <p:origin x="1356" y="9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413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41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41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C7957DB1-453F-4788-ADE8-E3FF37F668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47741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6400" y="696913"/>
            <a:ext cx="61976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337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GB" altLang="en-US"/>
          </a:p>
        </p:txBody>
      </p:sp>
      <p:sp>
        <p:nvSpPr>
          <p:cNvPr id="337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31952453-B3F3-48F5-ABAC-AC5E0AA93F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731103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65" charset="0"/>
        <a:ea typeface="MS PGothic" pitchFamily="34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65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65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65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65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recap from the past two days: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How to load data (</a:t>
            </a:r>
            <a:r>
              <a:rPr lang="en-US" baseline="0" dirty="0" err="1"/>
              <a:t>numpy</a:t>
            </a:r>
            <a:r>
              <a:rPr lang="en-US" baseline="0" dirty="0"/>
              <a:t> and images)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Some key bits of image processing from yesterday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Recap of </a:t>
            </a:r>
            <a:r>
              <a:rPr lang="en-US" baseline="0" dirty="0" err="1"/>
              <a:t>Eliana’s</a:t>
            </a:r>
            <a:r>
              <a:rPr lang="en-US" baseline="0" dirty="0"/>
              <a:t> lecture this morning</a:t>
            </a:r>
          </a:p>
          <a:p>
            <a:pPr marL="171450" indent="-171450">
              <a:buFontTx/>
              <a:buChar char="-"/>
            </a:pPr>
            <a:r>
              <a:rPr lang="is-IS" baseline="0" dirty="0"/>
              <a:t>Brief recap of DICOM</a:t>
            </a:r>
          </a:p>
          <a:p>
            <a:pPr marL="0" indent="0">
              <a:buFontTx/>
              <a:buNone/>
            </a:pPr>
            <a:r>
              <a:rPr lang="is-IS" baseline="0" dirty="0"/>
              <a:t>Intro to two libraries we will ue to load DICOM</a:t>
            </a:r>
          </a:p>
          <a:p>
            <a:pPr marL="0" indent="0">
              <a:buFontTx/>
              <a:buNone/>
            </a:pPr>
            <a:r>
              <a:rPr lang="is-IS" dirty="0"/>
              <a:t>How to use matplotlib for displaying image fusion</a:t>
            </a:r>
          </a:p>
          <a:p>
            <a:pPr marL="0" indent="0">
              <a:buFontTx/>
              <a:buNone/>
            </a:pPr>
            <a:r>
              <a:rPr lang="en-US" dirty="0"/>
              <a:t>M</a:t>
            </a:r>
            <a:r>
              <a:rPr lang="is-IS" dirty="0"/>
              <a:t>atplotlib interactivity and writing a manual image fusion code</a:t>
            </a:r>
          </a:p>
          <a:p>
            <a:pPr marL="0" indent="0">
              <a:buFontTx/>
              <a:buNone/>
            </a:pPr>
            <a:r>
              <a:rPr lang="is-IS" dirty="0"/>
              <a:t>What is a cost function – recap from this morning</a:t>
            </a:r>
          </a:p>
          <a:p>
            <a:pPr marL="0" indent="0">
              <a:buFontTx/>
              <a:buNone/>
            </a:pPr>
            <a:r>
              <a:rPr lang="is-IS" dirty="0"/>
              <a:t>Putting the two together – automatic image fusion</a:t>
            </a:r>
          </a:p>
          <a:p>
            <a:pPr marL="0" indent="0">
              <a:buFontTx/>
              <a:buNone/>
            </a:pPr>
            <a:r>
              <a:rPr lang="is-IS" dirty="0"/>
              <a:t>This afternoon’s practical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72576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Recap to Marcel’s lectures on Monday</a:t>
            </a:r>
          </a:p>
          <a:p>
            <a:r>
              <a:rPr lang="en-US" baseline="0" dirty="0"/>
              <a:t>DICOM standard has 20 volumes, each of which is multiple hundreds of pages.</a:t>
            </a:r>
          </a:p>
          <a:p>
            <a:r>
              <a:rPr lang="en-US" baseline="0" dirty="0"/>
              <a:t>Everyone’s idea of valid DICOM is different! (different versions)</a:t>
            </a:r>
          </a:p>
          <a:p>
            <a:r>
              <a:rPr lang="en-US" baseline="0" dirty="0"/>
              <a:t>DICOM is a really difficult image format to read because many fields are optional, but you still have to handle them</a:t>
            </a:r>
          </a:p>
          <a:p>
            <a:endParaRPr lang="en-US" baseline="0" dirty="0"/>
          </a:p>
          <a:p>
            <a:r>
              <a:rPr lang="en-US" baseline="0" dirty="0" err="1"/>
              <a:t>Pydicom</a:t>
            </a:r>
            <a:r>
              <a:rPr lang="en-US" baseline="0" dirty="0"/>
              <a:t> is great, but not everything works (compression) – test it with your images and be ready for glitches!</a:t>
            </a:r>
          </a:p>
          <a:p>
            <a:r>
              <a:rPr lang="en-US" baseline="0" dirty="0"/>
              <a:t>May have used it yesterday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B484D-C2AE-4348-AB8C-80016F39C5F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5569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simply loading</a:t>
            </a:r>
            <a:r>
              <a:rPr lang="en-US" baseline="0" dirty="0"/>
              <a:t> a single slice from CT, then displaying it in an </a:t>
            </a:r>
            <a:r>
              <a:rPr lang="en-US" baseline="0" dirty="0" err="1"/>
              <a:t>imshow</a:t>
            </a:r>
            <a:r>
              <a:rPr lang="en-US" baseline="0" dirty="0"/>
              <a:t> window</a:t>
            </a:r>
          </a:p>
          <a:p>
            <a:endParaRPr lang="en-US" baseline="0" dirty="0"/>
          </a:p>
          <a:p>
            <a:r>
              <a:rPr lang="en-US" baseline="0" dirty="0"/>
              <a:t>Note – import </a:t>
            </a:r>
            <a:r>
              <a:rPr lang="en-US" baseline="0" dirty="0" err="1"/>
              <a:t>dicom</a:t>
            </a:r>
            <a:r>
              <a:rPr lang="en-US" baseline="0" dirty="0"/>
              <a:t>! Not </a:t>
            </a:r>
            <a:r>
              <a:rPr lang="en-US" baseline="0" dirty="0" err="1"/>
              <a:t>pydicom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1585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Eliana</a:t>
            </a:r>
            <a:r>
              <a:rPr lang="en-US" dirty="0"/>
              <a:t> covers this in her</a:t>
            </a:r>
            <a:r>
              <a:rPr lang="en-US" baseline="0" dirty="0"/>
              <a:t> lecture</a:t>
            </a:r>
          </a:p>
          <a:p>
            <a:r>
              <a:rPr lang="en-US" baseline="0" dirty="0"/>
              <a:t>For us, a cost function will literally be a function that tells us how bad a match is as a number</a:t>
            </a:r>
          </a:p>
          <a:p>
            <a:r>
              <a:rPr lang="en-US" baseline="0" dirty="0"/>
              <a:t>Why is the straight difference between images a bad cost function?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It can be negative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It is not very sensitive</a:t>
            </a:r>
          </a:p>
          <a:p>
            <a:pPr marL="0" indent="0">
              <a:buFontTx/>
              <a:buNone/>
            </a:pPr>
            <a:r>
              <a:rPr lang="en-US" baseline="0" dirty="0"/>
              <a:t>Sum of square differences is easy to implement, and sensitive enough</a:t>
            </a:r>
          </a:p>
          <a:p>
            <a:pPr marL="0" indent="0">
              <a:buFontTx/>
              <a:buNone/>
            </a:pPr>
            <a:r>
              <a:rPr lang="en-US" baseline="0" dirty="0"/>
              <a:t>Cross entropy is used in machine learning and other areas – why is it not so good for use with CT images?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69165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python code showing a cost</a:t>
            </a:r>
            <a:r>
              <a:rPr lang="en-US" baseline="0" dirty="0"/>
              <a:t> function</a:t>
            </a:r>
          </a:p>
          <a:p>
            <a:r>
              <a:rPr lang="en-US" baseline="0" dirty="0"/>
              <a:t>Show how the cost function changes as you scan across a simple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00654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takes</a:t>
            </a:r>
            <a:r>
              <a:rPr lang="en-US" baseline="0" dirty="0"/>
              <a:t> maybe 30s per slice to do manual fusion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The accuracy is poor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It is not repeatable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It takes too long</a:t>
            </a:r>
          </a:p>
          <a:p>
            <a:pPr marL="0" indent="0">
              <a:buFontTx/>
              <a:buNone/>
            </a:pPr>
            <a:r>
              <a:rPr lang="en-US" baseline="0" dirty="0"/>
              <a:t>We can use the cost function and the shifting to do registration automatically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33249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optimisation algorithm is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0131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Optimisation</a:t>
            </a:r>
            <a:r>
              <a:rPr lang="en-US" dirty="0"/>
              <a:t> is a well-studied</a:t>
            </a:r>
            <a:r>
              <a:rPr lang="en-US" baseline="0" dirty="0"/>
              <a:t> area in computing</a:t>
            </a:r>
          </a:p>
          <a:p>
            <a:pPr marL="171450" indent="-171450">
              <a:buFontTx/>
              <a:buChar char="-"/>
            </a:pPr>
            <a:r>
              <a:rPr lang="en-US" baseline="0" dirty="0" err="1"/>
              <a:t>Minimising</a:t>
            </a:r>
            <a:r>
              <a:rPr lang="en-US" baseline="0" dirty="0"/>
              <a:t> a function is a well defined problem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 err="1"/>
              <a:t>Optimisation</a:t>
            </a:r>
            <a:r>
              <a:rPr lang="en-US" baseline="0" dirty="0"/>
              <a:t> is in general hard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Many algorithms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Easy to make mistakes</a:t>
            </a:r>
          </a:p>
          <a:p>
            <a:pPr marL="171450" indent="-171450">
              <a:buFontTx/>
              <a:buChar char="-"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 err="1"/>
              <a:t>Scipy.optimize</a:t>
            </a:r>
            <a:r>
              <a:rPr lang="en-US" baseline="0" dirty="0"/>
              <a:t> already has many popular algorithms, and we can mangle our code to use 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25136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skeleton code for how we will implement automatic fusion in python this afternoon</a:t>
            </a:r>
          </a:p>
          <a:p>
            <a:endParaRPr lang="en-US" dirty="0"/>
          </a:p>
          <a:p>
            <a:r>
              <a:rPr lang="en-US" dirty="0"/>
              <a:t>I’ll show what</a:t>
            </a:r>
            <a:r>
              <a:rPr lang="en-US" baseline="0" dirty="0"/>
              <a:t> </a:t>
            </a:r>
            <a:r>
              <a:rPr lang="en-US" dirty="0"/>
              <a:t>optional arguments</a:t>
            </a:r>
            <a:r>
              <a:rPr lang="en-US" baseline="0" dirty="0"/>
              <a:t> are in the practical, and how to use 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82091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Tumour shrinkage is a useful thing to keep track of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Tells us if the treatment is working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Either CBCT or full CT imaging is done regularly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/>
              <a:t>Using the data, we can look at tumour shrinkage as a function of time</a:t>
            </a:r>
          </a:p>
          <a:p>
            <a:pPr marL="0" indent="0">
              <a:buFontTx/>
              <a:buNone/>
            </a:pPr>
            <a:endParaRPr lang="en-US" baseline="0" dirty="0"/>
          </a:p>
          <a:p>
            <a:pPr marL="0" indent="0">
              <a:buFontTx/>
              <a:buNone/>
            </a:pPr>
            <a:r>
              <a:rPr lang="en-US" baseline="0" dirty="0"/>
              <a:t>We will write some code to get patient images, fuse them and extract tumour area/volume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05339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</a:t>
            </a:r>
            <a:r>
              <a:rPr lang="en-US" baseline="0" dirty="0"/>
              <a:t> most of these parts from previous practicals</a:t>
            </a:r>
          </a:p>
          <a:p>
            <a:r>
              <a:rPr lang="en-US" baseline="0" dirty="0"/>
              <a:t>Now we put it all together to measure something useful.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8027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Later I’ll show how to load and display</a:t>
            </a:r>
            <a:r>
              <a:rPr lang="en-US" baseline="0" dirty="0"/>
              <a:t> an image from DICOM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5965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Window/level can also be expressed as an intensity transformation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2136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/>
              <a:t>We could use the window/level to look in the image to</a:t>
            </a:r>
            <a:r>
              <a:rPr lang="en-GB" sz="1200" baseline="0" dirty="0"/>
              <a:t> find the region we are interested in, then construct a threshold to select only that region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200" baseline="0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aseline="0" dirty="0"/>
              <a:t>We will be doing pretty much that in the practical later</a:t>
            </a:r>
            <a:endParaRPr lang="en-GB" sz="1200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92136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Imshow</a:t>
            </a:r>
            <a:r>
              <a:rPr lang="en-US" dirty="0"/>
              <a:t> is really useful, there are other packages (e.g. </a:t>
            </a:r>
            <a:r>
              <a:rPr lang="en-US" dirty="0" err="1"/>
              <a:t>scikit</a:t>
            </a:r>
            <a:r>
              <a:rPr lang="en-US" dirty="0"/>
              <a:t>-image viewer) but we will stick with this one</a:t>
            </a:r>
          </a:p>
          <a:p>
            <a:r>
              <a:rPr lang="en-US" dirty="0"/>
              <a:t>Anyone know/remember what the _r means in these </a:t>
            </a:r>
            <a:r>
              <a:rPr lang="en-US" dirty="0" err="1"/>
              <a:t>colour</a:t>
            </a:r>
            <a:r>
              <a:rPr lang="en-US" dirty="0"/>
              <a:t> map names?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67936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Green/purple makes it easy to see when the two are overlapped properly</a:t>
            </a:r>
          </a:p>
          <a:p>
            <a:r>
              <a:rPr lang="en-US" dirty="0"/>
              <a:t>Transparency is needed because you</a:t>
            </a:r>
            <a:r>
              <a:rPr lang="en-US" baseline="0" dirty="0"/>
              <a:t> have one image in front of the other</a:t>
            </a:r>
          </a:p>
          <a:p>
            <a:r>
              <a:rPr lang="en-US" baseline="0" dirty="0"/>
              <a:t>Should be familiar – I think Mat covered this in the </a:t>
            </a:r>
            <a:r>
              <a:rPr lang="en-US" baseline="0"/>
              <a:t>previous lecture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414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have started this in the practical yesterday</a:t>
            </a:r>
          </a:p>
          <a:p>
            <a:r>
              <a:rPr lang="en-US" dirty="0"/>
              <a:t>- Probably</a:t>
            </a:r>
            <a:r>
              <a:rPr lang="en-US" baseline="0" dirty="0"/>
              <a:t> have a simple 2D manual registration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1314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may not be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66017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Matplotlib</a:t>
            </a:r>
            <a:r>
              <a:rPr lang="en-US" dirty="0"/>
              <a:t> event handlers can deal with combo keys as well – just put</a:t>
            </a:r>
            <a:r>
              <a:rPr lang="en-US" baseline="0" dirty="0"/>
              <a:t> what you think it should be</a:t>
            </a:r>
          </a:p>
          <a:p>
            <a:r>
              <a:rPr lang="en-US" baseline="0" dirty="0"/>
              <a:t>Moving/rotating the image is left for the user to implement</a:t>
            </a:r>
          </a:p>
          <a:p>
            <a:endParaRPr lang="en-US" baseline="0" dirty="0"/>
          </a:p>
          <a:p>
            <a:r>
              <a:rPr lang="en-US" baseline="0" dirty="0"/>
              <a:t>You could also try implementing a mouse pick and drop version – it is quite similar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952453-B3F3-48F5-ABAC-AC5E0AA93F0D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083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5663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3692487-E5D2-E345-80FD-892CD28F55FD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D6618AC9-4DF6-E844-AAA0-7721B8FAC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99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3692487-E5D2-E345-80FD-892CD28F55FD}" type="datetimeFigureOut">
              <a:rPr lang="en-US" smtClean="0"/>
              <a:t>1/14/2021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D6618AC9-4DF6-E844-AAA0-7721B8FAC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41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6652685" y="6380163"/>
            <a:ext cx="5022849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 marL="185738" indent="-185738" eaLnBrk="0" hangingPunct="0">
              <a:defRPr sz="2400">
                <a:solidFill>
                  <a:srgbClr val="003893"/>
                </a:solidFill>
                <a:latin typeface="Arial" charset="0"/>
                <a:ea typeface="MS PGothic" pitchFamily="34" charset="-128"/>
              </a:defRPr>
            </a:lvl1pPr>
            <a:lvl2pPr marL="37931725" indent="-37474525" eaLnBrk="0" hangingPunct="0">
              <a:defRPr sz="2400">
                <a:solidFill>
                  <a:srgbClr val="003893"/>
                </a:solidFill>
                <a:latin typeface="Arial" charset="0"/>
                <a:ea typeface="MS PGothic" pitchFamily="34" charset="-128"/>
              </a:defRPr>
            </a:lvl2pPr>
            <a:lvl3pPr eaLnBrk="0" hangingPunct="0">
              <a:defRPr sz="2400">
                <a:solidFill>
                  <a:srgbClr val="003893"/>
                </a:solidFill>
                <a:latin typeface="Arial" charset="0"/>
                <a:ea typeface="MS PGothic" pitchFamily="34" charset="-128"/>
              </a:defRPr>
            </a:lvl3pPr>
            <a:lvl4pPr eaLnBrk="0" hangingPunct="0">
              <a:defRPr sz="2400">
                <a:solidFill>
                  <a:srgbClr val="003893"/>
                </a:solidFill>
                <a:latin typeface="Arial" charset="0"/>
                <a:ea typeface="MS PGothic" pitchFamily="34" charset="-128"/>
              </a:defRPr>
            </a:lvl4pPr>
            <a:lvl5pPr eaLnBrk="0" hangingPunct="0">
              <a:defRPr sz="2400">
                <a:solidFill>
                  <a:srgbClr val="003893"/>
                </a:solidFill>
                <a:latin typeface="Arial" charset="0"/>
                <a:ea typeface="MS PGothic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3893"/>
                </a:solidFill>
                <a:latin typeface="Arial" charset="0"/>
                <a:ea typeface="MS PGothic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3893"/>
                </a:solidFill>
                <a:latin typeface="Arial" charset="0"/>
                <a:ea typeface="MS PGothic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3893"/>
                </a:solidFill>
                <a:latin typeface="Arial" charset="0"/>
                <a:ea typeface="MS PGothic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3893"/>
                </a:solidFill>
                <a:latin typeface="Arial" charset="0"/>
                <a:ea typeface="MS PGothic" pitchFamily="34" charset="-128"/>
              </a:defRPr>
            </a:lvl9pPr>
          </a:lstStyle>
          <a:p>
            <a:pPr eaLnBrk="1" hangingPunct="1">
              <a:buFontTx/>
              <a:buNone/>
              <a:defRPr/>
            </a:pPr>
            <a:r>
              <a:rPr lang="en-GB" altLang="en-US" sz="1600">
                <a:solidFill>
                  <a:schemeClr val="bg1"/>
                </a:solidFill>
              </a:rPr>
              <a:t>The Christie NHS Foundation Trust</a:t>
            </a:r>
          </a:p>
        </p:txBody>
      </p:sp>
      <p:pic>
        <p:nvPicPr>
          <p:cNvPr id="1029" name="Picture 8" descr="Embrace-Christie-NHS Strapline Ldscp COL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01"/>
          <a:stretch/>
        </p:blipFill>
        <p:spPr bwMode="auto">
          <a:xfrm>
            <a:off x="10524171" y="6427025"/>
            <a:ext cx="1613815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9" y="6352568"/>
            <a:ext cx="1511105" cy="4732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78BC7"/>
          </a:solidFill>
          <a:latin typeface="+mj-lt"/>
          <a:ea typeface="MS PGothic" pitchFamily="34" charset="-128"/>
          <a:cs typeface="ＭＳ Ｐゴシック" pitchFamily="-65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78BC7"/>
          </a:solidFill>
          <a:latin typeface="Arial" pitchFamily="-65" charset="0"/>
          <a:ea typeface="MS PGothic" pitchFamily="34" charset="-128"/>
          <a:cs typeface="ＭＳ Ｐゴシック" pitchFamily="-65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78BC7"/>
          </a:solidFill>
          <a:latin typeface="Arial" pitchFamily="-65" charset="0"/>
          <a:ea typeface="MS PGothic" pitchFamily="34" charset="-128"/>
          <a:cs typeface="ＭＳ Ｐゴシック" pitchFamily="-65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78BC7"/>
          </a:solidFill>
          <a:latin typeface="Arial" pitchFamily="-65" charset="0"/>
          <a:ea typeface="MS PGothic" pitchFamily="34" charset="-128"/>
          <a:cs typeface="ＭＳ Ｐゴシック" pitchFamily="-65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278BC7"/>
          </a:solidFill>
          <a:latin typeface="Arial" pitchFamily="-65" charset="0"/>
          <a:ea typeface="MS PGothic" pitchFamily="34" charset="-128"/>
          <a:cs typeface="ＭＳ Ｐゴシック" pitchFamily="-65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rgbClr val="278BC7"/>
          </a:solidFill>
          <a:latin typeface="Arial" pitchFamily="-65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rgbClr val="278BC7"/>
          </a:solidFill>
          <a:latin typeface="Arial" pitchFamily="-65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rgbClr val="278BC7"/>
          </a:solidFill>
          <a:latin typeface="Arial" pitchFamily="-65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rgbClr val="278BC7"/>
          </a:solidFill>
          <a:latin typeface="Arial" pitchFamily="-65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278BC7"/>
        </a:buClr>
        <a:buChar char="•"/>
        <a:defRPr sz="2800">
          <a:solidFill>
            <a:schemeClr val="tx1"/>
          </a:solidFill>
          <a:latin typeface="+mn-lt"/>
          <a:ea typeface="MS PGothic" pitchFamily="34" charset="-128"/>
          <a:cs typeface="ＭＳ Ｐゴシック" pitchFamily="-65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278BC7"/>
        </a:buClr>
        <a:buChar char="•"/>
        <a:defRPr sz="2800">
          <a:solidFill>
            <a:schemeClr val="tx1"/>
          </a:solidFill>
          <a:latin typeface="+mn-lt"/>
          <a:ea typeface="MS PGothic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278BC7"/>
        </a:buClr>
        <a:buChar char="•"/>
        <a:defRPr sz="2800"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278BC7"/>
        </a:buClr>
        <a:buChar char="•"/>
        <a:defRPr sz="2800"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278BC7"/>
        </a:buClr>
        <a:buChar char="•"/>
        <a:defRPr sz="2800"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278BC7"/>
        </a:buClr>
        <a:buChar char="•"/>
        <a:defRPr sz="28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278BC7"/>
        </a:buClr>
        <a:buChar char="•"/>
        <a:defRPr sz="28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278BC7"/>
        </a:buClr>
        <a:buChar char="•"/>
        <a:defRPr sz="28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278BC7"/>
        </a:buClr>
        <a:buChar char="•"/>
        <a:defRPr sz="28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stackoverflow.com/questions/tagged/python" TargetMode="External"/><Relationship Id="rId2" Type="http://schemas.openxmlformats.org/officeDocument/2006/relationships/hyperlink" Target="https://automatetheboringstuff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scipy.org/doc/numpy/" TargetMode="External"/><Relationship Id="rId5" Type="http://schemas.openxmlformats.org/officeDocument/2006/relationships/hyperlink" Target="https://github.com/vinta/awesome-python" TargetMode="External"/><Relationship Id="rId4" Type="http://schemas.openxmlformats.org/officeDocument/2006/relationships/hyperlink" Target="http://stackoverflow.com/documentation/python/topics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Advanced Image Processing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/>
          <a:lstStyle/>
          <a:p>
            <a:r>
              <a:rPr lang="en-US" dirty="0"/>
              <a:t>Manchester Bioinformatics Course</a:t>
            </a:r>
          </a:p>
          <a:p>
            <a:endParaRPr lang="en-US" dirty="0"/>
          </a:p>
          <a:p>
            <a:r>
              <a:rPr lang="en-US" dirty="0"/>
              <a:t>Andrew Green</a:t>
            </a:r>
          </a:p>
        </p:txBody>
      </p:sp>
    </p:spTree>
    <p:extLst>
      <p:ext uri="{BB962C8B-B14F-4D97-AF65-F5344CB8AC3E}">
        <p14:creationId xmlns:p14="http://schemas.microsoft.com/office/powerpoint/2010/main" val="4294043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Fusion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do our image analysis, we need the images to overlap</a:t>
            </a:r>
          </a:p>
          <a:p>
            <a:pPr lvl="1"/>
            <a:r>
              <a:rPr lang="en-US" dirty="0"/>
              <a:t>Line up anatomy on anatomy</a:t>
            </a:r>
          </a:p>
          <a:p>
            <a:r>
              <a:rPr lang="en-US" dirty="0"/>
              <a:t>Simplest way is to register the images manually by eye </a:t>
            </a:r>
          </a:p>
          <a:p>
            <a:pPr lvl="1"/>
            <a:r>
              <a:rPr lang="en-US" dirty="0"/>
              <a:t>Wrote a fusion code yesterday</a:t>
            </a:r>
          </a:p>
          <a:p>
            <a:pPr lvl="1"/>
            <a:r>
              <a:rPr lang="en-US" dirty="0"/>
              <a:t>Works fine for rigid registration</a:t>
            </a:r>
          </a:p>
          <a:p>
            <a:pPr lvl="1"/>
            <a:r>
              <a:rPr lang="en-US" dirty="0"/>
              <a:t>What happens if the patient changes shape?</a:t>
            </a:r>
          </a:p>
          <a:p>
            <a:pPr lvl="2"/>
            <a:r>
              <a:rPr lang="en-US" sz="2400" dirty="0"/>
              <a:t>We won’t be dealing with this problem!</a:t>
            </a:r>
          </a:p>
        </p:txBody>
      </p:sp>
    </p:spTree>
    <p:extLst>
      <p:ext uri="{BB962C8B-B14F-4D97-AF65-F5344CB8AC3E}">
        <p14:creationId xmlns:p14="http://schemas.microsoft.com/office/powerpoint/2010/main" val="3929535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Fusion in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3200" dirty="0"/>
              <a:t>To be able to do manual fusion, we made interactive plots.</a:t>
            </a:r>
          </a:p>
          <a:p>
            <a:r>
              <a:rPr lang="en-US" sz="3200" dirty="0"/>
              <a:t>This is done in </a:t>
            </a:r>
            <a:r>
              <a:rPr lang="en-US" sz="3200" dirty="0" err="1">
                <a:latin typeface="Courier New"/>
                <a:cs typeface="Courier New"/>
              </a:rPr>
              <a:t>matplolib</a:t>
            </a:r>
            <a:r>
              <a:rPr lang="en-US" sz="3200" dirty="0"/>
              <a:t> with ‘event handlers’</a:t>
            </a:r>
          </a:p>
          <a:p>
            <a:pPr lvl="1"/>
            <a:r>
              <a:rPr lang="en-US" sz="2800" dirty="0"/>
              <a:t>You did this in the practical yesterday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607652" y="1350301"/>
            <a:ext cx="5060349" cy="452243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err="1">
                <a:latin typeface="Courier New"/>
                <a:cs typeface="Courier New"/>
              </a:rPr>
              <a:t>def</a:t>
            </a: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lang="en-US" sz="1800" dirty="0" err="1">
                <a:latin typeface="Courier New"/>
                <a:cs typeface="Courier New"/>
              </a:rPr>
              <a:t>manualRegister</a:t>
            </a:r>
            <a:r>
              <a:rPr lang="en-US" sz="1800" dirty="0">
                <a:latin typeface="Courier New"/>
                <a:cs typeface="Courier New"/>
              </a:rPr>
              <a:t>(event):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   if </a:t>
            </a:r>
            <a:r>
              <a:rPr lang="en-US" sz="1800" dirty="0" err="1">
                <a:latin typeface="Courier New"/>
                <a:cs typeface="Courier New"/>
              </a:rPr>
              <a:t>event.key</a:t>
            </a:r>
            <a:r>
              <a:rPr lang="en-US" sz="1800" dirty="0">
                <a:latin typeface="Courier New"/>
                <a:cs typeface="Courier New"/>
              </a:rPr>
              <a:t> == “up”: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	# Move the image up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   </a:t>
            </a:r>
            <a:r>
              <a:rPr lang="en-US" sz="1800" dirty="0" err="1">
                <a:latin typeface="Courier New"/>
                <a:cs typeface="Courier New"/>
              </a:rPr>
              <a:t>elif</a:t>
            </a:r>
            <a:r>
              <a:rPr lang="en-US" sz="1800" dirty="0">
                <a:latin typeface="Courier New"/>
                <a:cs typeface="Courier New"/>
              </a:rPr>
              <a:t> </a:t>
            </a:r>
            <a:r>
              <a:rPr lang="en-US" sz="1800" dirty="0" err="1">
                <a:latin typeface="Courier New"/>
                <a:cs typeface="Courier New"/>
              </a:rPr>
              <a:t>event.key</a:t>
            </a:r>
            <a:r>
              <a:rPr lang="en-US" sz="1800" dirty="0">
                <a:latin typeface="Courier New"/>
                <a:cs typeface="Courier New"/>
              </a:rPr>
              <a:t> == “down”: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     # Move the image down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  <a:cs typeface="Courier New"/>
              </a:rPr>
              <a:t>    </a:t>
            </a:r>
            <a:r>
              <a:rPr lang="is-IS" sz="1800" dirty="0">
                <a:latin typeface="Courier New"/>
                <a:cs typeface="Courier New"/>
              </a:rPr>
              <a:t>…</a:t>
            </a:r>
          </a:p>
          <a:p>
            <a:pPr marL="0" indent="0">
              <a:buNone/>
            </a:pPr>
            <a:r>
              <a:rPr lang="is-IS" sz="1800" dirty="0">
                <a:latin typeface="Courier New"/>
                <a:cs typeface="Courier New"/>
              </a:rPr>
              <a:t>    elif event.key == “alt+left”:</a:t>
            </a:r>
          </a:p>
          <a:p>
            <a:pPr marL="0" indent="0">
              <a:buNone/>
            </a:pPr>
            <a:r>
              <a:rPr lang="is-IS" sz="1800" dirty="0">
                <a:latin typeface="Courier New"/>
                <a:cs typeface="Courier New"/>
              </a:rPr>
              <a:t>	# rotate the image?</a:t>
            </a:r>
          </a:p>
          <a:p>
            <a:pPr marL="0" indent="0">
              <a:buNone/>
            </a:pPr>
            <a:endParaRPr lang="is-I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is-IS" sz="1800" dirty="0">
                <a:latin typeface="Courier New"/>
                <a:cs typeface="Courier New"/>
              </a:rPr>
              <a:t># Somewhere in the code...</a:t>
            </a:r>
          </a:p>
          <a:p>
            <a:pPr marL="0" indent="0">
              <a:buNone/>
            </a:pPr>
            <a:r>
              <a:rPr lang="is-IS" sz="1800" dirty="0">
                <a:latin typeface="Courier New"/>
                <a:cs typeface="Courier New"/>
              </a:rPr>
              <a:t>cid = </a:t>
            </a:r>
            <a:r>
              <a:rPr lang="en-US" sz="1800" dirty="0" err="1">
                <a:latin typeface="Courier New"/>
                <a:cs typeface="Courier New"/>
              </a:rPr>
              <a:t>fig.canvas.mpl_connect</a:t>
            </a:r>
            <a:r>
              <a:rPr lang="en-US" sz="1800" dirty="0">
                <a:latin typeface="Courier New"/>
                <a:cs typeface="Courier New"/>
              </a:rPr>
              <a:t>('</a:t>
            </a:r>
            <a:r>
              <a:rPr lang="en-US" sz="1800" dirty="0" err="1">
                <a:latin typeface="Courier New"/>
                <a:cs typeface="Courier New"/>
              </a:rPr>
              <a:t>key_press_event</a:t>
            </a:r>
            <a:r>
              <a:rPr lang="en-US" sz="1800" dirty="0">
                <a:latin typeface="Courier New"/>
                <a:cs typeface="Courier New"/>
              </a:rPr>
              <a:t>', </a:t>
            </a:r>
            <a:r>
              <a:rPr lang="en-US" sz="1800" dirty="0" err="1">
                <a:latin typeface="Courier New"/>
                <a:cs typeface="Courier New"/>
              </a:rPr>
              <a:t>manualRegister</a:t>
            </a:r>
            <a:r>
              <a:rPr lang="en-US" sz="1800" dirty="0">
                <a:latin typeface="Courier New"/>
                <a:cs typeface="Courier New"/>
              </a:rPr>
              <a:t>)</a:t>
            </a:r>
            <a:endParaRPr lang="is-IS" sz="18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60734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nualFusi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387240"/>
            <a:ext cx="9144000" cy="571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97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65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DICOM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9573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DICOM in python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Recap: DICOM is a file format and communication standard.</a:t>
            </a:r>
          </a:p>
          <a:p>
            <a:r>
              <a:rPr lang="en-US" dirty="0"/>
              <a:t>The DICOM specification is very complicated</a:t>
            </a:r>
          </a:p>
          <a:p>
            <a:pPr lvl="1"/>
            <a:r>
              <a:rPr lang="en-US" dirty="0"/>
              <a:t>Huge and constantly evolving</a:t>
            </a:r>
          </a:p>
          <a:p>
            <a:pPr lvl="1"/>
            <a:r>
              <a:rPr lang="en-US" dirty="0"/>
              <a:t>Optional fields make writing a DICOM reader difficult.</a:t>
            </a:r>
          </a:p>
          <a:p>
            <a:r>
              <a:rPr lang="en-US" dirty="0"/>
              <a:t>Python has two libraries:</a:t>
            </a:r>
          </a:p>
          <a:p>
            <a:pPr lvl="1"/>
            <a:r>
              <a:rPr lang="en-US" dirty="0" err="1"/>
              <a:t>pydicom</a:t>
            </a:r>
            <a:r>
              <a:rPr lang="en-US" dirty="0"/>
              <a:t> – main DICOM library</a:t>
            </a:r>
          </a:p>
          <a:p>
            <a:pPr lvl="1"/>
            <a:r>
              <a:rPr lang="en-US" dirty="0" err="1"/>
              <a:t>pynetdicom</a:t>
            </a:r>
            <a:r>
              <a:rPr lang="en-US" dirty="0"/>
              <a:t> – For connecting to DICOM servers</a:t>
            </a:r>
          </a:p>
        </p:txBody>
      </p:sp>
    </p:spTree>
    <p:extLst>
      <p:ext uri="{BB962C8B-B14F-4D97-AF65-F5344CB8AC3E}">
        <p14:creationId xmlns:p14="http://schemas.microsoft.com/office/powerpoint/2010/main" val="1595929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pydicom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405" y="1600201"/>
            <a:ext cx="11188995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import </a:t>
            </a:r>
            <a:r>
              <a:rPr lang="en-US" sz="2000" dirty="0" err="1">
                <a:latin typeface="Courier New"/>
                <a:cs typeface="Courier New"/>
              </a:rPr>
              <a:t>pydicom</a:t>
            </a: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import </a:t>
            </a:r>
            <a:r>
              <a:rPr lang="en-US" sz="2000" dirty="0" err="1">
                <a:latin typeface="Courier New"/>
                <a:cs typeface="Courier New"/>
              </a:rPr>
              <a:t>matplotlib.pyplot</a:t>
            </a:r>
            <a:r>
              <a:rPr lang="en-US" sz="2000" dirty="0">
                <a:latin typeface="Courier New"/>
                <a:cs typeface="Courier New"/>
              </a:rPr>
              <a:t> as </a:t>
            </a:r>
            <a:r>
              <a:rPr lang="en-US" sz="2000" dirty="0" err="1">
                <a:latin typeface="Courier New"/>
                <a:cs typeface="Courier New"/>
              </a:rPr>
              <a:t>plt</a:t>
            </a: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000" dirty="0" err="1">
                <a:latin typeface="Courier New"/>
                <a:cs typeface="Courier New"/>
              </a:rPr>
              <a:t>patientImage</a:t>
            </a:r>
            <a:r>
              <a:rPr lang="en-US" sz="2000" dirty="0">
                <a:latin typeface="Courier New"/>
                <a:cs typeface="Courier New"/>
              </a:rPr>
              <a:t> = </a:t>
            </a:r>
            <a:r>
              <a:rPr lang="en-US" sz="2000" dirty="0" err="1">
                <a:latin typeface="Courier New"/>
                <a:cs typeface="Courier New"/>
              </a:rPr>
              <a:t>pydicom.dcmread</a:t>
            </a:r>
            <a:r>
              <a:rPr lang="en-US" sz="2000" dirty="0">
                <a:latin typeface="Courier New"/>
                <a:cs typeface="Courier New"/>
              </a:rPr>
              <a:t>(“IMG-0004-00001.dcm”).</a:t>
            </a:r>
            <a:r>
              <a:rPr lang="en-US" sz="2000" dirty="0" err="1">
                <a:latin typeface="Courier New"/>
                <a:cs typeface="Courier New"/>
              </a:rPr>
              <a:t>pixel_array</a:t>
            </a: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000" dirty="0" err="1">
                <a:latin typeface="Courier New"/>
                <a:cs typeface="Courier New"/>
              </a:rPr>
              <a:t>plt.imshow</a:t>
            </a:r>
            <a:r>
              <a:rPr lang="en-US" sz="2000" dirty="0">
                <a:latin typeface="Courier New"/>
                <a:cs typeface="Courier New"/>
              </a:rPr>
              <a:t>(</a:t>
            </a:r>
            <a:r>
              <a:rPr lang="en-US" sz="2000" dirty="0" err="1">
                <a:latin typeface="Courier New"/>
                <a:cs typeface="Courier New"/>
              </a:rPr>
              <a:t>patientImage</a:t>
            </a:r>
            <a:r>
              <a:rPr lang="en-US" sz="2000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2000" dirty="0" err="1">
                <a:latin typeface="Courier New"/>
                <a:cs typeface="Courier New"/>
              </a:rPr>
              <a:t>plt.show</a:t>
            </a:r>
            <a:r>
              <a:rPr lang="en-US" sz="2000" dirty="0">
                <a:latin typeface="Courier New"/>
                <a:cs typeface="Courier New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76657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60D6A-9DBB-4278-8FFB-F3C327EFD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Loading multiple slices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E72D3-0026-46B0-9E1D-BE62E756D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3D CT is made of many axial slices</a:t>
            </a:r>
          </a:p>
          <a:p>
            <a:r>
              <a:rPr lang="en-GB" dirty="0"/>
              <a:t>Loading a 3DCT with </a:t>
            </a:r>
            <a:r>
              <a:rPr lang="en-GB" dirty="0" err="1"/>
              <a:t>pydicom</a:t>
            </a:r>
            <a:r>
              <a:rPr lang="en-GB" dirty="0"/>
              <a:t> is the same as loading a single slice</a:t>
            </a:r>
          </a:p>
          <a:p>
            <a:pPr lvl="1"/>
            <a:r>
              <a:rPr lang="en-GB" dirty="0"/>
              <a:t>Just point to the directory instead:</a:t>
            </a:r>
          </a:p>
          <a:p>
            <a:pPr lvl="1"/>
            <a:r>
              <a:rPr lang="en-US" sz="2000" dirty="0" err="1">
                <a:latin typeface="Courier New"/>
                <a:cs typeface="Courier New"/>
              </a:rPr>
              <a:t>patientImage</a:t>
            </a:r>
            <a:r>
              <a:rPr lang="en-US" sz="2000" dirty="0">
                <a:latin typeface="Courier New"/>
                <a:cs typeface="Courier New"/>
              </a:rPr>
              <a:t> = </a:t>
            </a:r>
            <a:r>
              <a:rPr lang="en-US" sz="2000" dirty="0" err="1">
                <a:latin typeface="Courier New"/>
                <a:cs typeface="Courier New"/>
              </a:rPr>
              <a:t>pydicom.dcmread</a:t>
            </a:r>
            <a:r>
              <a:rPr lang="en-US" sz="2000" dirty="0">
                <a:latin typeface="Courier New"/>
                <a:cs typeface="Courier New"/>
              </a:rPr>
              <a:t>(“&lt;path to folder&gt;”)</a:t>
            </a:r>
          </a:p>
          <a:p>
            <a:pPr lvl="1"/>
            <a:r>
              <a:rPr lang="en-US" dirty="0">
                <a:cs typeface="Courier New"/>
              </a:rPr>
              <a:t>The output of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dcmread</a:t>
            </a:r>
            <a:r>
              <a:rPr lang="en-US" dirty="0">
                <a:cs typeface="Courier New"/>
              </a:rPr>
              <a:t> is a </a:t>
            </a:r>
            <a:r>
              <a:rPr lang="en-US" dirty="0" err="1">
                <a:cs typeface="Courier New"/>
              </a:rPr>
              <a:t>dicom</a:t>
            </a:r>
            <a:r>
              <a:rPr lang="en-US" dirty="0">
                <a:cs typeface="Courier New"/>
              </a:rPr>
              <a:t> object</a:t>
            </a:r>
          </a:p>
          <a:p>
            <a:pPr lvl="2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pixel_array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cs typeface="Courier New"/>
              </a:rPr>
              <a:t>is the image</a:t>
            </a:r>
          </a:p>
          <a:p>
            <a:pPr lvl="2"/>
            <a:r>
              <a:rPr lang="en-US" dirty="0">
                <a:cs typeface="Courier New"/>
              </a:rPr>
              <a:t>Also contains other DICOM tags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8801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Automating Registration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957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cost function is just a function that tells you how bad the match is</a:t>
            </a:r>
          </a:p>
          <a:p>
            <a:pPr lvl="1"/>
            <a:r>
              <a:rPr lang="en-US" sz="2400" dirty="0"/>
              <a:t>Also known as a metric</a:t>
            </a:r>
          </a:p>
          <a:p>
            <a:r>
              <a:rPr lang="en-US" dirty="0"/>
              <a:t>Look at the two images, how much do they overlap?</a:t>
            </a:r>
          </a:p>
          <a:p>
            <a:r>
              <a:rPr lang="en-US" dirty="0"/>
              <a:t>How might you measure it?</a:t>
            </a:r>
          </a:p>
          <a:p>
            <a:pPr lvl="1"/>
            <a:r>
              <a:rPr lang="en-US" sz="2400" dirty="0"/>
              <a:t>Sum of square differences (simple and effective!)</a:t>
            </a:r>
          </a:p>
          <a:p>
            <a:pPr lvl="1"/>
            <a:r>
              <a:rPr lang="en-US" sz="2400" dirty="0"/>
              <a:t>Cross entropy</a:t>
            </a:r>
          </a:p>
          <a:p>
            <a:pPr lvl="1"/>
            <a:r>
              <a:rPr lang="en-US" sz="2400" dirty="0"/>
              <a:t>Mutual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696781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nualFusionWithCost.mov">
            <a:hlinkClick r:id="" action="ppaction://media"/>
          </p:cNvPr>
          <p:cNvPicPr>
            <a:picLocks noGrp="1" noChangeAspect="1"/>
          </p:cNvPicPr>
          <p:nvPr>
            <p:ph sz="half"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7674" y="425304"/>
            <a:ext cx="9145032" cy="5715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11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46601"/>
            <a:ext cx="10972800" cy="502225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Recap</a:t>
            </a:r>
          </a:p>
          <a:p>
            <a:pPr lvl="1"/>
            <a:r>
              <a:rPr lang="en-US" dirty="0"/>
              <a:t>Loading data </a:t>
            </a:r>
          </a:p>
          <a:p>
            <a:pPr lvl="1"/>
            <a:r>
              <a:rPr lang="en-US" dirty="0"/>
              <a:t>Image processing</a:t>
            </a:r>
          </a:p>
          <a:p>
            <a:pPr lvl="1"/>
            <a:r>
              <a:rPr lang="en-US" dirty="0"/>
              <a:t>Image registration</a:t>
            </a:r>
          </a:p>
          <a:p>
            <a:pPr lvl="1"/>
            <a:r>
              <a:rPr lang="en-US" dirty="0"/>
              <a:t>Image display for fusion</a:t>
            </a:r>
          </a:p>
          <a:p>
            <a:pPr lvl="1"/>
            <a:r>
              <a:rPr lang="en-US" dirty="0"/>
              <a:t>Manual image fusion</a:t>
            </a:r>
          </a:p>
          <a:p>
            <a:r>
              <a:rPr lang="en-US" dirty="0"/>
              <a:t>Loading DICOM into python</a:t>
            </a:r>
          </a:p>
          <a:p>
            <a:r>
              <a:rPr lang="en-US" dirty="0"/>
              <a:t>Cost function</a:t>
            </a:r>
          </a:p>
          <a:p>
            <a:r>
              <a:rPr lang="en-US" dirty="0"/>
              <a:t>Automatic image fusion</a:t>
            </a:r>
          </a:p>
          <a:p>
            <a:r>
              <a:rPr lang="en-US" dirty="0"/>
              <a:t>Intro to the practical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03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Functions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>
                <a:latin typeface="Courier New"/>
                <a:cs typeface="Courier New"/>
              </a:rPr>
              <a:t>def</a:t>
            </a:r>
            <a:r>
              <a:rPr lang="en-US" sz="2400" dirty="0">
                <a:latin typeface="Courier New"/>
                <a:cs typeface="Courier New"/>
              </a:rPr>
              <a:t> </a:t>
            </a:r>
            <a:r>
              <a:rPr lang="en-US" sz="2400" dirty="0" err="1">
                <a:latin typeface="Courier New"/>
                <a:cs typeface="Courier New"/>
              </a:rPr>
              <a:t>costFunction</a:t>
            </a:r>
            <a:r>
              <a:rPr lang="en-US" sz="2400" dirty="0">
                <a:latin typeface="Courier New"/>
                <a:cs typeface="Courier New"/>
              </a:rPr>
              <a:t>(image1, image2):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   “””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   Returns a cost function based on the two images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   “””</a:t>
            </a:r>
          </a:p>
          <a:p>
            <a:pPr marL="0" indent="0">
              <a:buNone/>
            </a:pPr>
            <a:r>
              <a:rPr lang="en-US" sz="2400" dirty="0">
                <a:latin typeface="Courier New"/>
                <a:cs typeface="Courier New"/>
              </a:rPr>
              <a:t>    return </a:t>
            </a:r>
            <a:r>
              <a:rPr lang="en-US" sz="2400" dirty="0" err="1">
                <a:latin typeface="Courier New"/>
                <a:cs typeface="Courier New"/>
              </a:rPr>
              <a:t>np.mean</a:t>
            </a:r>
            <a:r>
              <a:rPr lang="en-US" sz="2400" dirty="0">
                <a:latin typeface="Courier New"/>
                <a:cs typeface="Courier New"/>
              </a:rPr>
              <a:t>((image1 – image2)**2)</a:t>
            </a:r>
          </a:p>
          <a:p>
            <a:pPr marL="0" indent="0">
              <a:buNone/>
            </a:pPr>
            <a:endParaRPr lang="en-US" sz="24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400" dirty="0">
                <a:cs typeface="Courier New"/>
              </a:rPr>
              <a:t>What is this cost function called?</a:t>
            </a:r>
            <a:endParaRPr lang="en-US" dirty="0"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7542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Fusion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 fusion is useless for large datasets</a:t>
            </a:r>
          </a:p>
          <a:p>
            <a:pPr lvl="1"/>
            <a:r>
              <a:rPr lang="en-US" dirty="0"/>
              <a:t>Need to register thousands of images</a:t>
            </a:r>
          </a:p>
          <a:p>
            <a:pPr lvl="1"/>
            <a:r>
              <a:rPr lang="en-US" dirty="0"/>
              <a:t>Not practical manually</a:t>
            </a:r>
          </a:p>
          <a:p>
            <a:r>
              <a:rPr lang="en-US" dirty="0"/>
              <a:t>Also too time consuming/inaccurate for clinical use</a:t>
            </a:r>
          </a:p>
          <a:p>
            <a:r>
              <a:rPr lang="en-US" dirty="0"/>
              <a:t>Use cost function to enable automatic registration</a:t>
            </a:r>
          </a:p>
          <a:p>
            <a:pPr lvl="1"/>
            <a:r>
              <a:rPr lang="en-US" dirty="0"/>
              <a:t>Need to check the accuracy of your registration somehow</a:t>
            </a:r>
          </a:p>
        </p:txBody>
      </p:sp>
    </p:spTree>
    <p:extLst>
      <p:ext uri="{BB962C8B-B14F-4D97-AF65-F5344CB8AC3E}">
        <p14:creationId xmlns:p14="http://schemas.microsoft.com/office/powerpoint/2010/main" val="305651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utoFusionWithCost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auto">
          <a:xfrm>
            <a:off x="1524000" y="1"/>
            <a:ext cx="9715048" cy="6071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191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8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Fusion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Automatic fusion is just an </a:t>
            </a:r>
            <a:r>
              <a:rPr lang="en-US" dirty="0" err="1"/>
              <a:t>optimisation</a:t>
            </a:r>
            <a:r>
              <a:rPr lang="en-US" dirty="0"/>
              <a:t> problem</a:t>
            </a:r>
          </a:p>
          <a:p>
            <a:pPr lvl="1"/>
            <a:r>
              <a:rPr lang="en-US" dirty="0" err="1"/>
              <a:t>Minimising</a:t>
            </a:r>
            <a:r>
              <a:rPr lang="en-US" dirty="0"/>
              <a:t> the cost function</a:t>
            </a:r>
          </a:p>
          <a:p>
            <a:r>
              <a:rPr lang="en-US" dirty="0" err="1"/>
              <a:t>Optimisation</a:t>
            </a:r>
            <a:r>
              <a:rPr lang="en-US" dirty="0"/>
              <a:t> is a tricky subject</a:t>
            </a:r>
            <a:r>
              <a:rPr lang="is-IS" dirty="0"/>
              <a:t>…</a:t>
            </a:r>
            <a:endParaRPr lang="en-US" dirty="0"/>
          </a:p>
          <a:p>
            <a:r>
              <a:rPr lang="en-US" dirty="0"/>
              <a:t>Fortunately python has a library for this!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scipy.optimize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 err="1">
                <a:latin typeface="Courier New"/>
                <a:cs typeface="Courier New"/>
              </a:rPr>
              <a:t>scipy.optimize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>
                <a:cs typeface="Courier New"/>
              </a:rPr>
              <a:t>contains many algorithms</a:t>
            </a:r>
          </a:p>
          <a:p>
            <a:pPr lvl="1"/>
            <a:r>
              <a:rPr lang="en-US" dirty="0">
                <a:cs typeface="Courier New"/>
              </a:rPr>
              <a:t>We will be testing a few of them later</a:t>
            </a:r>
          </a:p>
        </p:txBody>
      </p:sp>
    </p:spTree>
    <p:extLst>
      <p:ext uri="{BB962C8B-B14F-4D97-AF65-F5344CB8AC3E}">
        <p14:creationId xmlns:p14="http://schemas.microsoft.com/office/powerpoint/2010/main" val="1121650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Fusion – python skeleton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600201"/>
            <a:ext cx="91440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>
                <a:latin typeface="Courier New"/>
                <a:cs typeface="Courier New"/>
              </a:rPr>
              <a:t>def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shiftImages</a:t>
            </a:r>
            <a:r>
              <a:rPr lang="en-US" sz="2000" dirty="0">
                <a:latin typeface="Courier New"/>
                <a:cs typeface="Courier New"/>
              </a:rPr>
              <a:t>(shifts, opt. arguments to update plot ):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# Interpolate &amp; rotate image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# test if opt. </a:t>
            </a:r>
            <a:r>
              <a:rPr lang="en-US" sz="2000" dirty="0" err="1">
                <a:latin typeface="Courier New"/>
                <a:cs typeface="Courier New"/>
              </a:rPr>
              <a:t>args</a:t>
            </a:r>
            <a:r>
              <a:rPr lang="en-US" sz="2000" dirty="0">
                <a:latin typeface="Courier New"/>
                <a:cs typeface="Courier New"/>
              </a:rPr>
              <a:t> are present, update plot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# if they are</a:t>
            </a:r>
          </a:p>
          <a:p>
            <a:pPr marL="0" indent="0"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# Do a brute force </a:t>
            </a:r>
            <a:r>
              <a:rPr lang="en-US" sz="2000" dirty="0" err="1">
                <a:latin typeface="Courier New"/>
                <a:cs typeface="Courier New"/>
              </a:rPr>
              <a:t>optimisation</a:t>
            </a:r>
            <a:r>
              <a:rPr lang="en-US" sz="2000" dirty="0">
                <a:latin typeface="Courier New"/>
                <a:cs typeface="Courier New"/>
              </a:rPr>
              <a:t> (for example)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res = brute(</a:t>
            </a:r>
            <a:r>
              <a:rPr lang="en-US" sz="2000" dirty="0" err="1">
                <a:latin typeface="Courier New"/>
                <a:cs typeface="Courier New"/>
              </a:rPr>
              <a:t>shiftImages</a:t>
            </a:r>
            <a:r>
              <a:rPr lang="en-US" sz="2000" dirty="0">
                <a:latin typeface="Courier New"/>
                <a:cs typeface="Courier New"/>
              </a:rPr>
              <a:t> ((</a:t>
            </a:r>
            <a:r>
              <a:rPr lang="en-US" sz="2000" dirty="0" err="1">
                <a:latin typeface="Courier New"/>
                <a:cs typeface="Courier New"/>
              </a:rPr>
              <a:t>xLow</a:t>
            </a:r>
            <a:r>
              <a:rPr lang="en-US" sz="2000" dirty="0">
                <a:latin typeface="Courier New"/>
                <a:cs typeface="Courier New"/>
              </a:rPr>
              <a:t>, </a:t>
            </a:r>
            <a:r>
              <a:rPr lang="en-US" sz="2000" dirty="0" err="1">
                <a:latin typeface="Courier New"/>
                <a:cs typeface="Courier New"/>
              </a:rPr>
              <a:t>xHi</a:t>
            </a:r>
            <a:r>
              <a:rPr lang="en-US" sz="2000" dirty="0">
                <a:latin typeface="Courier New"/>
                <a:cs typeface="Courier New"/>
              </a:rPr>
              <a:t>),(</a:t>
            </a:r>
            <a:r>
              <a:rPr lang="en-US" sz="2000" dirty="0" err="1">
                <a:latin typeface="Courier New"/>
                <a:cs typeface="Courier New"/>
              </a:rPr>
              <a:t>yLow</a:t>
            </a:r>
            <a:r>
              <a:rPr lang="en-US" sz="2000" dirty="0">
                <a:latin typeface="Courier New"/>
                <a:cs typeface="Courier New"/>
              </a:rPr>
              <a:t>, </a:t>
            </a:r>
            <a:r>
              <a:rPr lang="en-US" sz="2000" dirty="0" err="1">
                <a:latin typeface="Courier New"/>
                <a:cs typeface="Courier New"/>
              </a:rPr>
              <a:t>yHi</a:t>
            </a:r>
            <a:r>
              <a:rPr lang="en-US" sz="2000" dirty="0">
                <a:latin typeface="Courier New"/>
                <a:cs typeface="Courier New"/>
              </a:rPr>
              <a:t>)))</a:t>
            </a:r>
          </a:p>
          <a:p>
            <a:pPr marL="0" indent="0"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# do a final plot update call to shift the images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# Note – it</a:t>
            </a:r>
            <a:r>
              <a:rPr lang="uk-UA" sz="2000" dirty="0">
                <a:latin typeface="Courier New"/>
                <a:cs typeface="Courier New"/>
              </a:rPr>
              <a:t>’</a:t>
            </a:r>
            <a:r>
              <a:rPr lang="en-US" sz="2000" dirty="0">
                <a:latin typeface="Courier New"/>
                <a:cs typeface="Courier New"/>
              </a:rPr>
              <a:t>s a different function!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shiftImages2(res, &lt; opt. </a:t>
            </a:r>
            <a:r>
              <a:rPr lang="en-US" sz="2000" dirty="0" err="1">
                <a:latin typeface="Courier New"/>
                <a:cs typeface="Courier New"/>
              </a:rPr>
              <a:t>args</a:t>
            </a:r>
            <a:r>
              <a:rPr lang="en-US" sz="2000" dirty="0">
                <a:latin typeface="Courier New"/>
                <a:cs typeface="Courier New"/>
              </a:rPr>
              <a:t>. &gt;)</a:t>
            </a:r>
          </a:p>
          <a:p>
            <a:pPr marL="0" indent="0"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20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3499619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fusion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Yesterday we made the manual fusion code</a:t>
            </a:r>
          </a:p>
          <a:p>
            <a:pPr lvl="1"/>
            <a:r>
              <a:rPr lang="en-US" dirty="0"/>
              <a:t>Wrote two functions: </a:t>
            </a:r>
            <a:r>
              <a:rPr lang="en-US" dirty="0" err="1">
                <a:latin typeface="Courier New"/>
                <a:cs typeface="Courier New"/>
              </a:rPr>
              <a:t>eventHandler</a:t>
            </a:r>
            <a:r>
              <a:rPr lang="en-US" dirty="0"/>
              <a:t> and </a:t>
            </a:r>
            <a:r>
              <a:rPr lang="en-US" dirty="0" err="1">
                <a:latin typeface="Courier New"/>
                <a:cs typeface="Courier New"/>
              </a:rPr>
              <a:t>shiftImages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cs typeface="Courier New"/>
              </a:rPr>
              <a:t>We should be able to repurpose that code now to use in automatic fusion.</a:t>
            </a:r>
          </a:p>
          <a:p>
            <a:pPr lvl="1"/>
            <a:r>
              <a:rPr lang="en-US" dirty="0">
                <a:cs typeface="Courier New"/>
              </a:rPr>
              <a:t>That’s why we wrote it like that!</a:t>
            </a:r>
          </a:p>
          <a:p>
            <a:pPr lvl="1"/>
            <a:r>
              <a:rPr lang="en-US" dirty="0">
                <a:cs typeface="Courier New"/>
              </a:rPr>
              <a:t>However, a couple of changes will be needed</a:t>
            </a:r>
            <a:r>
              <a:rPr lang="is-IS" dirty="0">
                <a:cs typeface="Courier New"/>
              </a:rPr>
              <a:t>…</a:t>
            </a:r>
            <a:endParaRPr lang="en-US" dirty="0"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95884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Fusion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Manual fusion</a:t>
            </a:r>
          </a:p>
          <a:p>
            <a:r>
              <a:rPr lang="en-US" dirty="0"/>
              <a:t>Take individual small steps</a:t>
            </a:r>
          </a:p>
          <a:p>
            <a:r>
              <a:rPr lang="en-US" dirty="0"/>
              <a:t>A step is in x or y, not both</a:t>
            </a:r>
          </a:p>
          <a:p>
            <a:r>
              <a:rPr lang="en-US" dirty="0"/>
              <a:t>Update the global image after each step</a:t>
            </a:r>
          </a:p>
          <a:p>
            <a:r>
              <a:rPr lang="en-US" dirty="0"/>
              <a:t>Update a plot after every step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Automatic fusion</a:t>
            </a:r>
          </a:p>
          <a:p>
            <a:r>
              <a:rPr lang="en-US" dirty="0"/>
              <a:t>Move image in large shifts</a:t>
            </a:r>
          </a:p>
          <a:p>
            <a:r>
              <a:rPr lang="en-US" dirty="0"/>
              <a:t>Shift is a 2D vector (i.e. x and y)</a:t>
            </a:r>
          </a:p>
          <a:p>
            <a:r>
              <a:rPr lang="en-US" dirty="0"/>
              <a:t>Need to start from the same location every time</a:t>
            </a:r>
          </a:p>
          <a:p>
            <a:r>
              <a:rPr lang="en-US" dirty="0"/>
              <a:t>Don’t usually update a plot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249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5EA40D-4269-464B-A956-93BBF49E5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Automatic fusion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41D78E-524B-48D8-8C81-879E16AEE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So, the changes we will need to make:</a:t>
            </a:r>
          </a:p>
          <a:p>
            <a:pPr lvl="1"/>
            <a:r>
              <a:rPr lang="en-GB" sz="2400" dirty="0"/>
              <a:t>Get rid of global floating image, update from start every time</a:t>
            </a:r>
          </a:p>
          <a:p>
            <a:pPr lvl="1"/>
            <a:r>
              <a:rPr lang="en-GB" sz="2400" dirty="0"/>
              <a:t>Get rid of plot updating (can leave it in if you want but it will slow things down)</a:t>
            </a:r>
          </a:p>
          <a:p>
            <a:pPr lvl="1"/>
            <a:r>
              <a:rPr lang="en-GB" sz="2400" dirty="0"/>
              <a:t>Make sure </a:t>
            </a:r>
            <a:r>
              <a:rPr lang="en-GB" sz="2400" dirty="0" err="1"/>
              <a:t>shiftImages</a:t>
            </a:r>
            <a:r>
              <a:rPr lang="en-GB" sz="2400" dirty="0"/>
              <a:t> can handle a tuple rather than two arguments</a:t>
            </a:r>
          </a:p>
          <a:p>
            <a:pPr lvl="2"/>
            <a:r>
              <a:rPr lang="en-GB" sz="2000" dirty="0" err="1"/>
              <a:t>i.e</a:t>
            </a:r>
            <a:r>
              <a:rPr lang="en-GB" sz="2000" dirty="0"/>
              <a:t> 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shiftImage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r>
              <a:rPr lang="en-GB" sz="2000" dirty="0"/>
              <a:t> rather than 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shiftImages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x,y</a:t>
            </a:r>
            <a:r>
              <a:rPr lang="en-GB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r>
              <a:rPr lang="en-GB" dirty="0">
                <a:cs typeface="Courier New" panose="02070309020205020404" pitchFamily="49" charset="0"/>
              </a:rPr>
              <a:t>And some other changes!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17380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Cropping an image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saw yesterday how to crop parts of an image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numpy</a:t>
            </a:r>
            <a:r>
              <a:rPr lang="en-US" dirty="0"/>
              <a:t> array slicing, </a:t>
            </a:r>
            <a:r>
              <a:rPr lang="en-US" dirty="0" err="1"/>
              <a:t>eg</a:t>
            </a:r>
            <a:r>
              <a:rPr lang="en-US" dirty="0"/>
              <a:t> </a:t>
            </a:r>
            <a:r>
              <a:rPr lang="en-US" dirty="0">
                <a:latin typeface="Courier New"/>
                <a:cs typeface="Courier New"/>
              </a:rPr>
              <a:t>image[100:200, 100:200]</a:t>
            </a:r>
          </a:p>
          <a:p>
            <a:r>
              <a:rPr lang="en-US" dirty="0">
                <a:cs typeface="Courier New"/>
              </a:rPr>
              <a:t>Today we will use an interactive method to get the indices, and crop a region of image</a:t>
            </a:r>
          </a:p>
          <a:p>
            <a:pPr lvl="1"/>
            <a:r>
              <a:rPr lang="en-US" dirty="0">
                <a:cs typeface="Courier New"/>
              </a:rPr>
              <a:t>Code is already written!</a:t>
            </a:r>
          </a:p>
          <a:p>
            <a:pPr lvl="1"/>
            <a:r>
              <a:rPr lang="en-US" dirty="0">
                <a:cs typeface="Courier New"/>
              </a:rPr>
              <a:t>You just need to link up the event handlers to the right event</a:t>
            </a:r>
          </a:p>
        </p:txBody>
      </p:sp>
    </p:spTree>
    <p:extLst>
      <p:ext uri="{BB962C8B-B14F-4D97-AF65-F5344CB8AC3E}">
        <p14:creationId xmlns:p14="http://schemas.microsoft.com/office/powerpoint/2010/main" val="230145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haven’t mentioned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far we have done rigid registration</a:t>
            </a:r>
          </a:p>
          <a:p>
            <a:pPr lvl="1"/>
            <a:r>
              <a:rPr lang="en-US" dirty="0"/>
              <a:t>Assumes the patient is exactly the same shape in each image</a:t>
            </a:r>
          </a:p>
          <a:p>
            <a:r>
              <a:rPr lang="en-US" dirty="0"/>
              <a:t>To do proper image analysis, we need to use deformable registration</a:t>
            </a:r>
          </a:p>
          <a:p>
            <a:pPr lvl="1"/>
            <a:r>
              <a:rPr lang="en-US" dirty="0"/>
              <a:t>Allows us to handle weight loss and other changes</a:t>
            </a:r>
          </a:p>
          <a:p>
            <a:r>
              <a:rPr lang="en-US" dirty="0"/>
              <a:t>Implementation is a bit beyond this course!</a:t>
            </a:r>
          </a:p>
          <a:p>
            <a:pPr lvl="1"/>
            <a:r>
              <a:rPr lang="en-US" dirty="0"/>
              <a:t>Use a library like </a:t>
            </a:r>
            <a:r>
              <a:rPr lang="en-US" dirty="0" err="1"/>
              <a:t>SimpleElastix</a:t>
            </a:r>
            <a:r>
              <a:rPr lang="en-US" dirty="0"/>
              <a:t> if you need it</a:t>
            </a:r>
          </a:p>
        </p:txBody>
      </p:sp>
    </p:spTree>
    <p:extLst>
      <p:ext uri="{BB962C8B-B14F-4D97-AF65-F5344CB8AC3E}">
        <p14:creationId xmlns:p14="http://schemas.microsoft.com/office/powerpoint/2010/main" val="322168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data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 the key functions for loading data:</a:t>
            </a:r>
          </a:p>
          <a:p>
            <a:pPr lvl="1"/>
            <a:r>
              <a:rPr lang="en-US" dirty="0"/>
              <a:t>Images: </a:t>
            </a:r>
            <a:r>
              <a:rPr lang="en-US" dirty="0" err="1">
                <a:latin typeface="Courier New"/>
                <a:cs typeface="Courier New"/>
              </a:rPr>
              <a:t>io.imread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CSV files: </a:t>
            </a:r>
            <a:r>
              <a:rPr lang="en-US" dirty="0" err="1">
                <a:latin typeface="Courier New"/>
                <a:cs typeface="Courier New"/>
              </a:rPr>
              <a:t>np.loadtxt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cs typeface="Courier New"/>
              </a:rPr>
              <a:t>Flatten </a:t>
            </a:r>
            <a:r>
              <a:rPr lang="en-US" dirty="0" err="1">
                <a:cs typeface="Courier New"/>
              </a:rPr>
              <a:t>colour</a:t>
            </a:r>
            <a:r>
              <a:rPr lang="en-US" dirty="0">
                <a:cs typeface="Courier New"/>
              </a:rPr>
              <a:t> images to make them black &amp; white</a:t>
            </a:r>
          </a:p>
          <a:p>
            <a:pPr lvl="1"/>
            <a:r>
              <a:rPr lang="en-US" dirty="0">
                <a:cs typeface="Courier New"/>
              </a:rPr>
              <a:t>Averages </a:t>
            </a:r>
            <a:r>
              <a:rPr lang="en-US" dirty="0" err="1">
                <a:cs typeface="Courier New"/>
              </a:rPr>
              <a:t>colour</a:t>
            </a:r>
            <a:r>
              <a:rPr lang="en-US" dirty="0">
                <a:cs typeface="Courier New"/>
              </a:rPr>
              <a:t> channels</a:t>
            </a:r>
          </a:p>
          <a:p>
            <a:pPr lvl="1"/>
            <a:r>
              <a:rPr lang="en-US" dirty="0">
                <a:cs typeface="Courier New"/>
              </a:rPr>
              <a:t>Optional argument </a:t>
            </a:r>
            <a:r>
              <a:rPr lang="en-US" dirty="0" err="1">
                <a:latin typeface="Courier New"/>
                <a:cs typeface="Courier New"/>
              </a:rPr>
              <a:t>as_gray</a:t>
            </a:r>
            <a:r>
              <a:rPr lang="en-US" dirty="0">
                <a:latin typeface="Courier New"/>
                <a:cs typeface="Courier New"/>
              </a:rPr>
              <a:t>=True </a:t>
            </a:r>
            <a:r>
              <a:rPr lang="en-US" dirty="0">
                <a:cs typeface="Courier New"/>
              </a:rPr>
              <a:t>to </a:t>
            </a:r>
            <a:r>
              <a:rPr lang="en-US" dirty="0" err="1">
                <a:cs typeface="Courier New"/>
              </a:rPr>
              <a:t>imread</a:t>
            </a:r>
            <a:endParaRPr lang="en-US" dirty="0">
              <a:cs typeface="Courier New"/>
            </a:endParaRPr>
          </a:p>
          <a:p>
            <a:r>
              <a:rPr lang="en-US" dirty="0">
                <a:cs typeface="Courier New"/>
              </a:rPr>
              <a:t>Specify delimiter for </a:t>
            </a:r>
            <a:r>
              <a:rPr lang="en-US" dirty="0" err="1">
                <a:cs typeface="Courier New"/>
              </a:rPr>
              <a:t>loadtxt</a:t>
            </a:r>
            <a:endParaRPr lang="en-US" dirty="0">
              <a:cs typeface="Courier New"/>
            </a:endParaRPr>
          </a:p>
          <a:p>
            <a:pPr lvl="1"/>
            <a:r>
              <a:rPr lang="en-US" dirty="0">
                <a:cs typeface="Courier New"/>
              </a:rPr>
              <a:t>CSV files will be </a:t>
            </a:r>
            <a:r>
              <a:rPr lang="en-US" dirty="0">
                <a:latin typeface="Courier New"/>
                <a:cs typeface="Courier New"/>
              </a:rPr>
              <a:t>delimiter=‘,’</a:t>
            </a:r>
          </a:p>
        </p:txBody>
      </p:sp>
    </p:spTree>
    <p:extLst>
      <p:ext uri="{BB962C8B-B14F-4D97-AF65-F5344CB8AC3E}">
        <p14:creationId xmlns:p14="http://schemas.microsoft.com/office/powerpoint/2010/main" val="313657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afternoon’s practical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Hopefully, as we treat a patient, the tumour shrinks</a:t>
            </a:r>
          </a:p>
          <a:p>
            <a:r>
              <a:rPr lang="en-US" dirty="0"/>
              <a:t>Part of the treatment is frequent imaging, so we should be able to observe the tumour shrinkage</a:t>
            </a:r>
          </a:p>
          <a:p>
            <a:r>
              <a:rPr lang="en-US" dirty="0"/>
              <a:t>Your task: </a:t>
            </a:r>
          </a:p>
          <a:p>
            <a:pPr lvl="1"/>
            <a:r>
              <a:rPr lang="en-US" dirty="0"/>
              <a:t>Write an automatic image fusion code </a:t>
            </a:r>
          </a:p>
          <a:p>
            <a:pPr lvl="1"/>
            <a:r>
              <a:rPr lang="en-US" dirty="0"/>
              <a:t>Use it to fuse a set of images</a:t>
            </a:r>
          </a:p>
          <a:p>
            <a:pPr lvl="1"/>
            <a:r>
              <a:rPr lang="en-US" dirty="0"/>
              <a:t>Extract tumour shrinkage information</a:t>
            </a:r>
          </a:p>
        </p:txBody>
      </p:sp>
    </p:spTree>
    <p:extLst>
      <p:ext uri="{BB962C8B-B14F-4D97-AF65-F5344CB8AC3E}">
        <p14:creationId xmlns:p14="http://schemas.microsoft.com/office/powerpoint/2010/main" val="115402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afternoon’s practical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need:</a:t>
            </a:r>
          </a:p>
          <a:p>
            <a:pPr lvl="1"/>
            <a:r>
              <a:rPr lang="en-US" dirty="0"/>
              <a:t>DICOM image loading</a:t>
            </a:r>
          </a:p>
          <a:p>
            <a:pPr lvl="1"/>
            <a:r>
              <a:rPr lang="en-US" dirty="0"/>
              <a:t>Image display in green/purple</a:t>
            </a:r>
          </a:p>
          <a:p>
            <a:pPr lvl="1"/>
            <a:r>
              <a:rPr lang="en-US" dirty="0"/>
              <a:t>Manual image fusion </a:t>
            </a:r>
          </a:p>
          <a:p>
            <a:pPr lvl="1"/>
            <a:r>
              <a:rPr lang="en-US" dirty="0"/>
              <a:t>Cost function</a:t>
            </a:r>
          </a:p>
          <a:p>
            <a:pPr lvl="1"/>
            <a:r>
              <a:rPr lang="en-US" dirty="0"/>
              <a:t>Automatic image fusion</a:t>
            </a:r>
          </a:p>
          <a:p>
            <a:pPr lvl="1"/>
            <a:r>
              <a:rPr lang="en-US" dirty="0"/>
              <a:t>Cropping</a:t>
            </a:r>
          </a:p>
          <a:p>
            <a:pPr lvl="1"/>
            <a:r>
              <a:rPr lang="en-US" dirty="0" err="1"/>
              <a:t>Thresholding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13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resources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dirty="0" err="1"/>
              <a:t>ebook</a:t>
            </a:r>
            <a:r>
              <a:rPr lang="en-US" dirty="0"/>
              <a:t> about python: </a:t>
            </a:r>
            <a:r>
              <a:rPr lang="en-US" dirty="0">
                <a:hlinkClick r:id="rId2"/>
              </a:rPr>
              <a:t>https://automatetheboringstuff.com/</a:t>
            </a:r>
            <a:endParaRPr lang="en-US" dirty="0"/>
          </a:p>
          <a:p>
            <a:r>
              <a:rPr lang="en-US" dirty="0" err="1"/>
              <a:t>StackOverflow</a:t>
            </a:r>
            <a:r>
              <a:rPr lang="en-US" dirty="0"/>
              <a:t> – the answer to pretty much any question is here: </a:t>
            </a:r>
            <a:r>
              <a:rPr lang="en-US" dirty="0">
                <a:hlinkClick r:id="rId3"/>
              </a:rPr>
              <a:t>http://stackoverflow.com/questions/tagged/python</a:t>
            </a:r>
            <a:endParaRPr lang="en-US" dirty="0"/>
          </a:p>
          <a:p>
            <a:r>
              <a:rPr lang="en-US" dirty="0" err="1"/>
              <a:t>StackOverflow</a:t>
            </a:r>
            <a:r>
              <a:rPr lang="en-US" dirty="0"/>
              <a:t> Documentation – a Wikipedia-like documentation of python (and loads of other languages) </a:t>
            </a:r>
            <a:br>
              <a:rPr lang="en-US" dirty="0"/>
            </a:br>
            <a:r>
              <a:rPr lang="en-US" dirty="0">
                <a:hlinkClick r:id="rId4"/>
              </a:rPr>
              <a:t>http://stackoverflow.com/documentation/python/topics</a:t>
            </a:r>
            <a:endParaRPr lang="en-US" dirty="0"/>
          </a:p>
          <a:p>
            <a:r>
              <a:rPr lang="en-US" dirty="0"/>
              <a:t>List of cool python libraries/scripts: </a:t>
            </a:r>
            <a:r>
              <a:rPr lang="en-US" dirty="0">
                <a:hlinkClick r:id="rId5"/>
              </a:rPr>
              <a:t>https://github.com/vinta/awesome-python</a:t>
            </a:r>
            <a:endParaRPr lang="en-US" dirty="0"/>
          </a:p>
          <a:p>
            <a:r>
              <a:rPr lang="en-US" dirty="0" err="1"/>
              <a:t>Numpy</a:t>
            </a:r>
            <a:r>
              <a:rPr lang="en-US" dirty="0"/>
              <a:t> documentation: </a:t>
            </a:r>
            <a:r>
              <a:rPr lang="en-US" dirty="0">
                <a:hlinkClick r:id="rId6"/>
              </a:rPr>
              <a:t>https://docs.scipy.org/doc/numpy/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5442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09800" y="2440226"/>
            <a:ext cx="7772400" cy="1470025"/>
          </a:xfrm>
        </p:spPr>
        <p:txBody>
          <a:bodyPr/>
          <a:lstStyle/>
          <a:p>
            <a:r>
              <a:rPr lang="en-US" dirty="0"/>
              <a:t>See you in the practical!</a:t>
            </a:r>
          </a:p>
        </p:txBody>
      </p:sp>
    </p:spTree>
    <p:extLst>
      <p:ext uri="{BB962C8B-B14F-4D97-AF65-F5344CB8AC3E}">
        <p14:creationId xmlns:p14="http://schemas.microsoft.com/office/powerpoint/2010/main" val="48693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5674263" y="3497213"/>
            <a:ext cx="108555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buNone/>
            </a:pPr>
            <a:r>
              <a:rPr lang="nl-NL" sz="11500" b="1" dirty="0">
                <a:solidFill>
                  <a:srgbClr val="FF0000"/>
                </a:solidFill>
              </a:rPr>
              <a:t>?</a:t>
            </a:r>
            <a:endParaRPr lang="en-US" sz="11500" b="1" dirty="0">
              <a:solidFill>
                <a:srgbClr val="FF0000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2" t="22966" r="18741" b="22966"/>
          <a:stretch/>
        </p:blipFill>
        <p:spPr>
          <a:xfrm>
            <a:off x="7901895" y="3402877"/>
            <a:ext cx="2404802" cy="20798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Intensity transformations:</a:t>
            </a:r>
            <a:br>
              <a:rPr lang="en-GB" sz="2400" dirty="0"/>
            </a:br>
            <a:r>
              <a:rPr lang="en-GB" dirty="0"/>
              <a:t>Window/Level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Window/level can also be represented as intensity transformation </a:t>
            </a:r>
            <a:r>
              <a:rPr lang="nl-NL" dirty="0">
                <a:sym typeface="Wingdings" panose="05000000000000000000" pitchFamily="2" charset="2"/>
              </a:rPr>
              <a:t> </a:t>
            </a:r>
            <a:r>
              <a:rPr lang="nl-NL" dirty="0"/>
              <a:t>piece-wise functions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9" t="23329" r="19402" b="22602"/>
          <a:stretch/>
        </p:blipFill>
        <p:spPr>
          <a:xfrm>
            <a:off x="1885264" y="3402877"/>
            <a:ext cx="2404841" cy="20798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368" y="2998147"/>
            <a:ext cx="2889265" cy="288926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311010" y="2584219"/>
            <a:ext cx="15699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3" lvl="1" algn="ctr" eaLnBrk="0" hangingPunct="0">
              <a:spcBef>
                <a:spcPct val="20000"/>
              </a:spcBef>
              <a:buClr>
                <a:srgbClr val="278BC7"/>
              </a:buClr>
              <a:buNone/>
            </a:pPr>
            <a:r>
              <a:rPr lang="en-GB" sz="2800" kern="0" dirty="0">
                <a:solidFill>
                  <a:srgbClr val="000000"/>
                </a:solidFill>
                <a:latin typeface="Arial"/>
              </a:rPr>
              <a:t>Function</a:t>
            </a:r>
            <a:endParaRPr lang="en-GB" sz="2800" b="1" i="1" kern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73191" y="2584219"/>
            <a:ext cx="20701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3" lvl="1" algn="ctr" eaLnBrk="0" hangingPunct="0">
              <a:spcBef>
                <a:spcPct val="20000"/>
              </a:spcBef>
              <a:buClr>
                <a:srgbClr val="278BC7"/>
              </a:buClr>
              <a:buNone/>
            </a:pPr>
            <a:r>
              <a:rPr lang="en-GB" sz="2800" kern="0" dirty="0">
                <a:solidFill>
                  <a:srgbClr val="000000"/>
                </a:solidFill>
                <a:latin typeface="Arial"/>
              </a:rPr>
              <a:t>Input image</a:t>
            </a:r>
            <a:endParaRPr lang="en-GB" sz="2800" b="1" i="1" kern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898639" y="2584219"/>
            <a:ext cx="2349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3" lvl="1" algn="ctr" eaLnBrk="0" hangingPunct="0">
              <a:spcBef>
                <a:spcPct val="20000"/>
              </a:spcBef>
              <a:buClr>
                <a:srgbClr val="278BC7"/>
              </a:buClr>
              <a:buNone/>
            </a:pPr>
            <a:r>
              <a:rPr lang="en-GB" sz="2800" kern="0" dirty="0">
                <a:solidFill>
                  <a:srgbClr val="000000"/>
                </a:solidFill>
                <a:latin typeface="Arial"/>
              </a:rPr>
              <a:t>Output image</a:t>
            </a:r>
            <a:endParaRPr lang="en-GB" sz="2800" b="1" i="1" kern="0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368" y="2998147"/>
            <a:ext cx="2889265" cy="288926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368" y="2998147"/>
            <a:ext cx="2889265" cy="288926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48625" y="3963768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buNone/>
            </a:pPr>
            <a:r>
              <a:rPr lang="nl-NL" dirty="0">
                <a:solidFill>
                  <a:schemeClr val="tx1"/>
                </a:solidFill>
              </a:rPr>
              <a:t>Window*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810455" y="5006035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buNone/>
            </a:pPr>
            <a:r>
              <a:rPr lang="nl-NL" dirty="0">
                <a:solidFill>
                  <a:schemeClr val="tx1"/>
                </a:solidFill>
              </a:rPr>
              <a:t>Level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Left-Right Arrow 29"/>
          <p:cNvSpPr/>
          <p:nvPr/>
        </p:nvSpPr>
        <p:spPr bwMode="auto">
          <a:xfrm>
            <a:off x="5693510" y="4333100"/>
            <a:ext cx="1005403" cy="143651"/>
          </a:xfrm>
          <a:prstGeom prst="leftRightArrow">
            <a:avLst>
              <a:gd name="adj1" fmla="val 0"/>
              <a:gd name="adj2" fmla="val 0"/>
            </a:avLst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10800000"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58775" indent="-185738"/>
            <a:endParaRPr lang="en-US">
              <a:latin typeface="Arial" pitchFamily="-65" charset="0"/>
            </a:endParaRPr>
          </a:p>
        </p:txBody>
      </p:sp>
      <p:sp>
        <p:nvSpPr>
          <p:cNvPr id="31" name="Isosceles Triangle 30"/>
          <p:cNvSpPr/>
          <p:nvPr/>
        </p:nvSpPr>
        <p:spPr bwMode="auto">
          <a:xfrm flipV="1">
            <a:off x="6110507" y="5311069"/>
            <a:ext cx="152359" cy="131344"/>
          </a:xfrm>
          <a:prstGeom prst="triangle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10800000"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58775" indent="-185738"/>
            <a:endParaRPr lang="en-US">
              <a:latin typeface="Arial" pitchFamily="-65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11009" y="6350733"/>
            <a:ext cx="3570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buNone/>
            </a:pPr>
            <a:r>
              <a:rPr lang="nl-NL" dirty="0">
                <a:solidFill>
                  <a:schemeClr val="tx1"/>
                </a:solidFill>
              </a:rPr>
              <a:t>* 2x window in some applications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36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30" grpId="0" animBg="1"/>
      <p:bldP spid="31" grpId="0" animBg="1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368" y="2998147"/>
            <a:ext cx="2889265" cy="288926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1" t="22965" r="18740" b="22966"/>
          <a:stretch/>
        </p:blipFill>
        <p:spPr>
          <a:xfrm>
            <a:off x="7901895" y="3402877"/>
            <a:ext cx="2404802" cy="20798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Intensity transformations:</a:t>
            </a:r>
            <a:br>
              <a:rPr lang="en-GB" sz="2400" dirty="0"/>
            </a:br>
            <a:r>
              <a:rPr lang="en-GB" dirty="0"/>
              <a:t>Threshold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Simplest image segmentation!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9" t="23329" r="19402" b="22602"/>
          <a:stretch/>
        </p:blipFill>
        <p:spPr>
          <a:xfrm>
            <a:off x="1885264" y="3402877"/>
            <a:ext cx="2404841" cy="207980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311010" y="2584219"/>
            <a:ext cx="15699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3" lvl="1" algn="ctr" eaLnBrk="0" hangingPunct="0">
              <a:spcBef>
                <a:spcPct val="20000"/>
              </a:spcBef>
              <a:buClr>
                <a:srgbClr val="278BC7"/>
              </a:buClr>
              <a:buNone/>
            </a:pPr>
            <a:r>
              <a:rPr lang="en-GB" sz="2800" kern="0" dirty="0">
                <a:solidFill>
                  <a:srgbClr val="000000"/>
                </a:solidFill>
                <a:latin typeface="Arial"/>
              </a:rPr>
              <a:t>Function</a:t>
            </a:r>
            <a:endParaRPr lang="en-GB" sz="2800" b="1" i="1" kern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73191" y="2584219"/>
            <a:ext cx="20701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3" lvl="1" algn="ctr" eaLnBrk="0" hangingPunct="0">
              <a:spcBef>
                <a:spcPct val="20000"/>
              </a:spcBef>
              <a:buClr>
                <a:srgbClr val="278BC7"/>
              </a:buClr>
              <a:buNone/>
            </a:pPr>
            <a:r>
              <a:rPr lang="en-GB" sz="2800" kern="0" dirty="0">
                <a:solidFill>
                  <a:srgbClr val="000000"/>
                </a:solidFill>
                <a:latin typeface="Arial"/>
              </a:rPr>
              <a:t>Input image</a:t>
            </a:r>
            <a:endParaRPr lang="en-GB" sz="2800" b="1" i="1" kern="0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898639" y="2584219"/>
            <a:ext cx="2349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763" lvl="1" algn="ctr" eaLnBrk="0" hangingPunct="0">
              <a:spcBef>
                <a:spcPct val="20000"/>
              </a:spcBef>
              <a:buClr>
                <a:srgbClr val="278BC7"/>
              </a:buClr>
              <a:buNone/>
            </a:pPr>
            <a:r>
              <a:rPr lang="en-GB" sz="2800" kern="0" dirty="0">
                <a:solidFill>
                  <a:srgbClr val="000000"/>
                </a:solidFill>
                <a:latin typeface="Arial"/>
              </a:rPr>
              <a:t>Output image</a:t>
            </a:r>
            <a:endParaRPr lang="en-GB" sz="2800" b="1" i="1" kern="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8933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Image as Points + Intensity Value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780" y="2604461"/>
            <a:ext cx="2517440" cy="2517440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sz="2400" dirty="0"/>
              <a:t>Besides the intensity value, every pixel has a set of coordinates (x,y)  </a:t>
            </a:r>
            <a:br>
              <a:rPr lang="nl-NL" sz="2400" dirty="0"/>
            </a:br>
            <a:r>
              <a:rPr lang="nl-NL" sz="2400" dirty="0"/>
              <a:t>	e.g. </a:t>
            </a:r>
            <a:r>
              <a:rPr lang="nl-NL" sz="2400" dirty="0">
                <a:solidFill>
                  <a:srgbClr val="00B050"/>
                </a:solidFill>
              </a:rPr>
              <a:t>(5.0, 4.0)</a:t>
            </a:r>
          </a:p>
          <a:p>
            <a:pPr marL="0" indent="0">
              <a:buNone/>
            </a:pPr>
            <a:endParaRPr lang="nl-NL" sz="2400" dirty="0"/>
          </a:p>
          <a:p>
            <a:pPr marL="0" indent="0">
              <a:buNone/>
            </a:pPr>
            <a:r>
              <a:rPr lang="nl-NL" sz="2400" dirty="0"/>
              <a:t>Spatial transformations are applied to the pixel coordinates!</a:t>
            </a:r>
          </a:p>
          <a:p>
            <a:endParaRPr lang="nl-NL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780" y="2604461"/>
            <a:ext cx="2517440" cy="2517440"/>
          </a:xfrm>
          <a:prstGeom prst="rect">
            <a:avLst/>
          </a:prstGeom>
        </p:spPr>
      </p:pic>
      <p:sp>
        <p:nvSpPr>
          <p:cNvPr id="29" name="Oval 28"/>
          <p:cNvSpPr/>
          <p:nvPr/>
        </p:nvSpPr>
        <p:spPr bwMode="auto">
          <a:xfrm>
            <a:off x="4411556" y="3423571"/>
            <a:ext cx="268941" cy="268941"/>
          </a:xfrm>
          <a:prstGeom prst="ellipse">
            <a:avLst/>
          </a:prstGeom>
          <a:noFill/>
          <a:ln w="38100" cap="flat" cmpd="sng" algn="ctr">
            <a:solidFill>
              <a:srgbClr val="92D0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10800000"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358775" indent="-185738"/>
            <a:endParaRPr lang="en-GB">
              <a:latin typeface="Arial" pitchFamily="-65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27134" y="6488668"/>
            <a:ext cx="6440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nl-NL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nl-NL" dirty="0">
                <a:solidFill>
                  <a:schemeClr val="tx1"/>
                </a:solidFill>
              </a:rPr>
              <a:t>3D add a new coordinate: z, and T becomes a 4x4 matrix!!</a:t>
            </a:r>
            <a:endParaRPr lang="en-GB" dirty="0">
              <a:solidFill>
                <a:schemeClr val="tx1"/>
              </a:solidFill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3068271"/>
              </p:ext>
            </p:extLst>
          </p:nvPr>
        </p:nvGraphicFramePr>
        <p:xfrm>
          <a:off x="7949313" y="4849675"/>
          <a:ext cx="1670855" cy="14358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812800" imgH="698500" progId="Equation.3">
                  <p:embed/>
                </p:oleObj>
              </mc:Choice>
              <mc:Fallback>
                <p:oleObj name="Equation" r:id="rId4" imgW="812800" imgH="698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49313" y="4849675"/>
                        <a:ext cx="1670855" cy="14358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756328" y="5328407"/>
            <a:ext cx="58546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b="1" dirty="0">
                <a:solidFill>
                  <a:schemeClr val="tx1"/>
                </a:solidFill>
              </a:rPr>
              <a:t>This is all handled by </a:t>
            </a:r>
            <a:r>
              <a:rPr lang="en-US" sz="2000" b="1" dirty="0" err="1">
                <a:solidFill>
                  <a:schemeClr val="tx1"/>
                </a:solidFill>
              </a:rPr>
              <a:t>ndimage.interpolate</a:t>
            </a:r>
            <a:endParaRPr lang="en-US" sz="2000" b="1" dirty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2000" b="1" dirty="0">
                <a:solidFill>
                  <a:schemeClr val="tx1"/>
                </a:solidFill>
              </a:rPr>
              <a:t>(and </a:t>
            </a:r>
            <a:r>
              <a:rPr lang="en-US" sz="2000" b="1" dirty="0" err="1">
                <a:solidFill>
                  <a:schemeClr val="tx1"/>
                </a:solidFill>
              </a:rPr>
              <a:t>ndimage.rotate</a:t>
            </a:r>
            <a:r>
              <a:rPr lang="en-US" sz="2000" b="1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8340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29" grpId="0" animBg="1"/>
      <p:bldP spid="32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Comparing Interpolators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Nearest neighbor</a:t>
            </a:r>
          </a:p>
          <a:p>
            <a:pPr lvl="1"/>
            <a:r>
              <a:rPr lang="nl-NL" dirty="0"/>
              <a:t>Simplest, fast, </a:t>
            </a:r>
            <a:br>
              <a:rPr lang="nl-NL" dirty="0"/>
            </a:br>
            <a:r>
              <a:rPr lang="nl-NL" dirty="0"/>
              <a:t>less accurate</a:t>
            </a:r>
          </a:p>
          <a:p>
            <a:pPr lvl="1"/>
            <a:endParaRPr lang="nl-NL" dirty="0"/>
          </a:p>
          <a:p>
            <a:r>
              <a:rPr lang="nl-NL" dirty="0"/>
              <a:t>Linear</a:t>
            </a:r>
          </a:p>
          <a:p>
            <a:endParaRPr lang="nl-NL" dirty="0"/>
          </a:p>
          <a:p>
            <a:r>
              <a:rPr lang="nl-NL" dirty="0"/>
              <a:t>Polynomial</a:t>
            </a:r>
          </a:p>
          <a:p>
            <a:pPr lvl="1"/>
            <a:r>
              <a:rPr lang="nl-NL" dirty="0"/>
              <a:t>Bit more complicated, slower, </a:t>
            </a:r>
            <a:br>
              <a:rPr lang="nl-NL" dirty="0"/>
            </a:br>
            <a:r>
              <a:rPr lang="nl-NL" dirty="0"/>
              <a:t>‘more accurate’</a:t>
            </a:r>
          </a:p>
          <a:p>
            <a:pPr lvl="1"/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042" y="1438078"/>
            <a:ext cx="2877074" cy="28770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042" y="1438078"/>
            <a:ext cx="2877074" cy="28770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042" y="1438078"/>
            <a:ext cx="2877074" cy="287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17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Images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We are using </a:t>
            </a:r>
            <a:r>
              <a:rPr lang="en-US" dirty="0" err="1"/>
              <a:t>imshow</a:t>
            </a:r>
            <a:r>
              <a:rPr lang="en-US" dirty="0"/>
              <a:t> from </a:t>
            </a:r>
            <a:r>
              <a:rPr lang="en-US" dirty="0" err="1"/>
              <a:t>matplotlib</a:t>
            </a:r>
            <a:endParaRPr lang="en-US" dirty="0"/>
          </a:p>
          <a:p>
            <a:pPr lvl="1"/>
            <a:r>
              <a:rPr lang="en-US" dirty="0"/>
              <a:t>Used it a lot yesterday</a:t>
            </a:r>
          </a:p>
          <a:p>
            <a:r>
              <a:rPr lang="en-US" dirty="0" err="1"/>
              <a:t>Colour</a:t>
            </a:r>
            <a:r>
              <a:rPr lang="en-US" dirty="0"/>
              <a:t> maps can be specified with e.g. </a:t>
            </a:r>
            <a:r>
              <a:rPr lang="en-US" dirty="0" err="1">
                <a:latin typeface="Courier New"/>
                <a:cs typeface="Courier New"/>
              </a:rPr>
              <a:t>cmap</a:t>
            </a:r>
            <a:r>
              <a:rPr lang="en-US" dirty="0">
                <a:latin typeface="Courier New"/>
                <a:cs typeface="Courier New"/>
              </a:rPr>
              <a:t>=“</a:t>
            </a:r>
            <a:r>
              <a:rPr lang="en-US" dirty="0" err="1">
                <a:latin typeface="Courier New"/>
                <a:cs typeface="Courier New"/>
              </a:rPr>
              <a:t>Greys_r</a:t>
            </a:r>
            <a:r>
              <a:rPr lang="en-US" dirty="0">
                <a:latin typeface="Courier New"/>
                <a:cs typeface="Courier New"/>
              </a:rPr>
              <a:t>”</a:t>
            </a:r>
          </a:p>
          <a:p>
            <a:r>
              <a:rPr lang="en-US" dirty="0"/>
              <a:t>The alpha option sets the transparency of an image</a:t>
            </a:r>
          </a:p>
          <a:p>
            <a:pPr lvl="1"/>
            <a:r>
              <a:rPr lang="en-US" dirty="0"/>
              <a:t>Can also be used in other plots</a:t>
            </a:r>
          </a:p>
        </p:txBody>
      </p:sp>
      <p:pic>
        <p:nvPicPr>
          <p:cNvPr id="3" name="Content Placeholder 2" descr="figure_1.png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3" t="1211" r="9916" b="1627"/>
          <a:stretch/>
        </p:blipFill>
        <p:spPr>
          <a:xfrm>
            <a:off x="6093096" y="1920705"/>
            <a:ext cx="4403288" cy="3965326"/>
          </a:xfrm>
        </p:spPr>
      </p:pic>
    </p:spTree>
    <p:extLst>
      <p:ext uri="{BB962C8B-B14F-4D97-AF65-F5344CB8AC3E}">
        <p14:creationId xmlns:p14="http://schemas.microsoft.com/office/powerpoint/2010/main" val="2147979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Images for fusion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457200"/>
            <a:r>
              <a:rPr lang="en-US" dirty="0"/>
              <a:t>The most common display for image fusion is green/purple</a:t>
            </a:r>
          </a:p>
          <a:p>
            <a:pPr marL="914400" lvl="1" indent="-457200"/>
            <a:r>
              <a:rPr lang="en-US" dirty="0"/>
              <a:t>One image uses </a:t>
            </a:r>
            <a:r>
              <a:rPr lang="en-US" dirty="0" err="1">
                <a:latin typeface="Courier New"/>
                <a:cs typeface="Courier New"/>
              </a:rPr>
              <a:t>cmap</a:t>
            </a:r>
            <a:r>
              <a:rPr lang="en-US" dirty="0">
                <a:latin typeface="Courier New"/>
                <a:cs typeface="Courier New"/>
              </a:rPr>
              <a:t>=“</a:t>
            </a:r>
            <a:r>
              <a:rPr lang="en-US" dirty="0" err="1">
                <a:latin typeface="Courier New"/>
                <a:cs typeface="Courier New"/>
              </a:rPr>
              <a:t>Green_r</a:t>
            </a:r>
            <a:r>
              <a:rPr lang="en-US" dirty="0">
                <a:latin typeface="Courier New"/>
                <a:cs typeface="Courier New"/>
              </a:rPr>
              <a:t>”</a:t>
            </a:r>
            <a:r>
              <a:rPr lang="en-US" dirty="0"/>
              <a:t>, the other has </a:t>
            </a:r>
            <a:r>
              <a:rPr lang="en-US" dirty="0" err="1">
                <a:latin typeface="Courier New"/>
                <a:cs typeface="Courier New"/>
              </a:rPr>
              <a:t>cmap</a:t>
            </a:r>
            <a:r>
              <a:rPr lang="en-US" dirty="0">
                <a:latin typeface="Courier New"/>
                <a:cs typeface="Courier New"/>
              </a:rPr>
              <a:t>=“</a:t>
            </a:r>
            <a:r>
              <a:rPr lang="en-US" dirty="0" err="1">
                <a:latin typeface="Courier New"/>
                <a:cs typeface="Courier New"/>
              </a:rPr>
              <a:t>Purple_r</a:t>
            </a:r>
            <a:r>
              <a:rPr lang="en-US" dirty="0">
                <a:latin typeface="Courier New"/>
                <a:cs typeface="Courier New"/>
              </a:rPr>
              <a:t>”</a:t>
            </a:r>
          </a:p>
          <a:p>
            <a:pPr marL="514350" indent="-457200"/>
            <a:r>
              <a:rPr lang="en-US" dirty="0"/>
              <a:t>Also have to have some transparency</a:t>
            </a:r>
          </a:p>
          <a:p>
            <a:pPr marL="514350" indent="-457200"/>
            <a:endParaRPr lang="en-US" dirty="0"/>
          </a:p>
        </p:txBody>
      </p:sp>
      <p:pic>
        <p:nvPicPr>
          <p:cNvPr id="4" name="Content Placeholder 3" descr="GreenPurpleExample.png"/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4" t="3256" r="11834" b="1626"/>
          <a:stretch/>
        </p:blipFill>
        <p:spPr>
          <a:xfrm>
            <a:off x="5829793" y="1502488"/>
            <a:ext cx="4699333" cy="4306096"/>
          </a:xfrm>
        </p:spPr>
      </p:pic>
    </p:spTree>
    <p:extLst>
      <p:ext uri="{BB962C8B-B14F-4D97-AF65-F5344CB8AC3E}">
        <p14:creationId xmlns:p14="http://schemas.microsoft.com/office/powerpoint/2010/main" val="1630313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werPoint Presentation The Christie NHS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rgbClr val="003893"/>
          </a:solidFill>
          <a:prstDash val="solid"/>
          <a:round/>
          <a:headEnd type="none" w="med" len="med"/>
          <a:tailEnd type="none" w="med" len="med"/>
        </a:ln>
        <a:effectLst/>
      </a:spPr>
      <a:bodyPr rot="10800000"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58775" marR="0" indent="-185738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Char char="•"/>
          <a:tabLst/>
          <a:defRPr kumimoji="0" lang="en-US" sz="1800" b="0" i="0" u="none" strike="noStrike" cap="none" normalizeH="0" baseline="0">
            <a:ln>
              <a:noFill/>
            </a:ln>
            <a:solidFill>
              <a:srgbClr val="003893"/>
            </a:solidFill>
            <a:effectLst/>
            <a:latin typeface="Arial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solidFill>
            <a:srgbClr val="003893"/>
          </a:solidFill>
          <a:prstDash val="solid"/>
          <a:round/>
          <a:headEnd type="none" w="med" len="med"/>
          <a:tailEnd type="none" w="med" len="med"/>
        </a:ln>
        <a:effectLst/>
      </a:spPr>
      <a:bodyPr rot="10800000"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358775" marR="0" indent="-185738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Char char="•"/>
          <a:tabLst/>
          <a:defRPr kumimoji="0" lang="en-US" sz="1800" b="0" i="0" u="none" strike="noStrike" cap="none" normalizeH="0" baseline="0">
            <a:ln>
              <a:noFill/>
            </a:ln>
            <a:solidFill>
              <a:srgbClr val="003893"/>
            </a:solidFill>
            <a:effectLst/>
            <a:latin typeface="Arial" pitchFamily="-65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Presentation The Christie NHS</Template>
  <TotalTime>30432</TotalTime>
  <Words>2128</Words>
  <Application>Microsoft Office PowerPoint</Application>
  <PresentationFormat>Widescreen</PresentationFormat>
  <Paragraphs>312</Paragraphs>
  <Slides>33</Slides>
  <Notes>19</Notes>
  <HiddenSlides>0</HiddenSlides>
  <MMClips>3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Courier New</vt:lpstr>
      <vt:lpstr>PowerPoint Presentation The Christie NHS</vt:lpstr>
      <vt:lpstr>Equation</vt:lpstr>
      <vt:lpstr>Advanced Image Processing</vt:lpstr>
      <vt:lpstr>The Plan </vt:lpstr>
      <vt:lpstr>Loading data </vt:lpstr>
      <vt:lpstr>Intensity transformations: Window/Level</vt:lpstr>
      <vt:lpstr>Intensity transformations: Threshold</vt:lpstr>
      <vt:lpstr>Image as Points + Intensity Value</vt:lpstr>
      <vt:lpstr>Comparing Interpolators</vt:lpstr>
      <vt:lpstr>Displaying Images</vt:lpstr>
      <vt:lpstr>Displaying Images for fusion</vt:lpstr>
      <vt:lpstr>Manual Fusion</vt:lpstr>
      <vt:lpstr>Manual Fusion in python</vt:lpstr>
      <vt:lpstr>PowerPoint Presentation</vt:lpstr>
      <vt:lpstr>DICOM</vt:lpstr>
      <vt:lpstr>Loading DICOM in python</vt:lpstr>
      <vt:lpstr>pydicom Example</vt:lpstr>
      <vt:lpstr>Loading multiple slices</vt:lpstr>
      <vt:lpstr>Automating Registration</vt:lpstr>
      <vt:lpstr>Cost Functions</vt:lpstr>
      <vt:lpstr>PowerPoint Presentation</vt:lpstr>
      <vt:lpstr>Cost Functions</vt:lpstr>
      <vt:lpstr>Automatic Fusion</vt:lpstr>
      <vt:lpstr>PowerPoint Presentation</vt:lpstr>
      <vt:lpstr>Automatic Fusion</vt:lpstr>
      <vt:lpstr>Automatic Fusion – python skeleton</vt:lpstr>
      <vt:lpstr>Automatic fusion</vt:lpstr>
      <vt:lpstr>Automatic Fusion</vt:lpstr>
      <vt:lpstr>Automatic fusion</vt:lpstr>
      <vt:lpstr>Cropping an image</vt:lpstr>
      <vt:lpstr>What we haven’t mentioned</vt:lpstr>
      <vt:lpstr>This afternoon’s practical</vt:lpstr>
      <vt:lpstr>This afternoon’s practical</vt:lpstr>
      <vt:lpstr>More resources</vt:lpstr>
      <vt:lpstr>See you in the practical!</vt:lpstr>
    </vt:vector>
  </TitlesOfParts>
  <Company>Christie Hospital NHS Trust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LJamieson</dc:creator>
  <cp:lastModifiedBy>Andrew Green</cp:lastModifiedBy>
  <cp:revision>435</cp:revision>
  <dcterms:created xsi:type="dcterms:W3CDTF">2010-11-02T15:29:09Z</dcterms:created>
  <dcterms:modified xsi:type="dcterms:W3CDTF">2021-01-15T13:55:04Z</dcterms:modified>
</cp:coreProperties>
</file>

<file path=docProps/thumbnail.jpeg>
</file>